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6" r:id="rId4"/>
    <p:sldId id="263" r:id="rId5"/>
    <p:sldId id="257" r:id="rId6"/>
    <p:sldId id="270" r:id="rId7"/>
    <p:sldId id="258" r:id="rId8"/>
    <p:sldId id="259" r:id="rId9"/>
    <p:sldId id="269" r:id="rId10"/>
    <p:sldId id="260" r:id="rId11"/>
    <p:sldId id="261" r:id="rId12"/>
    <p:sldId id="262" r:id="rId13"/>
    <p:sldId id="264" r:id="rId14"/>
    <p:sldId id="265" r:id="rId15"/>
    <p:sldId id="268" r:id="rId16"/>
    <p:sldId id="273" r:id="rId17"/>
    <p:sldId id="271" r:id="rId18"/>
    <p:sldId id="272" r:id="rId19"/>
    <p:sldId id="275" r:id="rId20"/>
    <p:sldId id="274" r:id="rId21"/>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3" autoAdjust="0"/>
    <p:restoredTop sz="94964" autoAdjust="0"/>
  </p:normalViewPr>
  <p:slideViewPr>
    <p:cSldViewPr>
      <p:cViewPr>
        <p:scale>
          <a:sx n="57" d="100"/>
          <a:sy n="57" d="100"/>
        </p:scale>
        <p:origin x="-1507" y="-2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548E3930-5A67-40F6-A414-0542D305F15E}" type="datetimeFigureOut">
              <a:rPr lang="en-US" smtClean="0"/>
              <a:t>4/27/2013</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65493A46-D386-4E89-9FF7-3AACAB9D7061}" type="slidenum">
              <a:rPr lang="en-US" smtClean="0"/>
              <a:t>‹#›</a:t>
            </a:fld>
            <a:endParaRPr lang="en-US"/>
          </a:p>
        </p:txBody>
      </p:sp>
    </p:spTree>
    <p:extLst>
      <p:ext uri="{BB962C8B-B14F-4D97-AF65-F5344CB8AC3E}">
        <p14:creationId xmlns:p14="http://schemas.microsoft.com/office/powerpoint/2010/main" val="19146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93A46-D386-4E89-9FF7-3AACAB9D7061}" type="slidenum">
              <a:rPr lang="en-US" smtClean="0"/>
              <a:t>1</a:t>
            </a:fld>
            <a:endParaRPr lang="en-US"/>
          </a:p>
        </p:txBody>
      </p:sp>
    </p:spTree>
    <p:extLst>
      <p:ext uri="{BB962C8B-B14F-4D97-AF65-F5344CB8AC3E}">
        <p14:creationId xmlns:p14="http://schemas.microsoft.com/office/powerpoint/2010/main" val="55572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r>
              <a:rPr lang="en-US" baseline="30000" dirty="0" smtClean="0"/>
              <a:t>th</a:t>
            </a:r>
            <a:r>
              <a:rPr lang="en-US" dirty="0" smtClean="0"/>
              <a:t> grade teachers are known</a:t>
            </a:r>
            <a:r>
              <a:rPr lang="en-US" baseline="0" dirty="0" smtClean="0"/>
              <a:t> for being compliant, but very inquisitive.  They don’t mind following the rules, but they want answers to questions of feasibility and impact. Note how the numbers increased the year that state director was in school.  The state director was able to give the teachers what they needed in the way of knowledge and strategies to be successful.</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10</a:t>
            </a:fld>
            <a:endParaRPr lang="en-US"/>
          </a:p>
        </p:txBody>
      </p:sp>
    </p:spTree>
    <p:extLst>
      <p:ext uri="{BB962C8B-B14F-4D97-AF65-F5344CB8AC3E}">
        <p14:creationId xmlns:p14="http://schemas.microsoft.com/office/powerpoint/2010/main" val="150691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a:t>
            </a:r>
            <a:r>
              <a:rPr lang="en-US" baseline="0" dirty="0" smtClean="0"/>
              <a:t> thought this was a cool graphic to compare each of the grade levels with each other.  </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11</a:t>
            </a:fld>
            <a:endParaRPr lang="en-US"/>
          </a:p>
        </p:txBody>
      </p:sp>
    </p:spTree>
    <p:extLst>
      <p:ext uri="{BB962C8B-B14F-4D97-AF65-F5344CB8AC3E}">
        <p14:creationId xmlns:p14="http://schemas.microsoft.com/office/powerpoint/2010/main" val="103878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greatest challenge</a:t>
            </a:r>
            <a:r>
              <a:rPr lang="en-US" baseline="0" dirty="0" smtClean="0"/>
              <a:t> at Griffin comes with managing our SWD and ELL students.  Because of the nature of these subgroups, and the sheer numbers of students we have in these subgroups at GMS, every year is a challenge to get these groups to perform.  This slide is to simply illustrate how large our numbers are in these subgroups.  This will set the stage for the next set of data.</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12</a:t>
            </a:fld>
            <a:endParaRPr lang="en-US"/>
          </a:p>
        </p:txBody>
      </p:sp>
    </p:spTree>
    <p:extLst>
      <p:ext uri="{BB962C8B-B14F-4D97-AF65-F5344CB8AC3E}">
        <p14:creationId xmlns:p14="http://schemas.microsoft.com/office/powerpoint/2010/main" val="3639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R/ELA scores have increased a small bit for students in all subgroups except white students.  Scores for white students have remained flat over the past three years.  Scores for students with disabilities have increased the most (12% increase) even though scores in this category lag farthest behind scores of all students.  Specific student groups, especially those who are SWD and ELL, have been targeted for additional support to reduce the achievement gap that currently exists.  With Griffin’s current focus on content literacy, an increase in student achievement is expected.  The use of two-person instructional teams will allow for greater integration of R/ELA concepts throughout the curriculum in multiple disciplines. </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13</a:t>
            </a:fld>
            <a:endParaRPr lang="en-US"/>
          </a:p>
        </p:txBody>
      </p:sp>
    </p:spTree>
    <p:extLst>
      <p:ext uri="{BB962C8B-B14F-4D97-AF65-F5344CB8AC3E}">
        <p14:creationId xmlns:p14="http://schemas.microsoft.com/office/powerpoint/2010/main" val="78150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scores have remained relatively constant over the past three years.  Almost all student groups show an achievement gap when compared to Cobb County as a whole.  Specific student groups, especially those who are SWD and ELL, have been targeted for additional support to reduce the achievement gap that currently exists.  With Griffin’s current focus on math literacy, an increase in student achievement is expected.</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14</a:t>
            </a:fld>
            <a:endParaRPr lang="en-US"/>
          </a:p>
        </p:txBody>
      </p:sp>
    </p:spTree>
    <p:extLst>
      <p:ext uri="{BB962C8B-B14F-4D97-AF65-F5344CB8AC3E}">
        <p14:creationId xmlns:p14="http://schemas.microsoft.com/office/powerpoint/2010/main" val="206926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science scores have increased for all student groups except Black and SWD over the past three years.  Almost all student groups show an achievement gap when compared to Cobb County as a whole.  Specific student groups, especially those who are SWD and ELL, have been targeted for additional support to reduce the achievement gap that currently exists.  With Griffin’s current focus on science literacy, an increase in student achievement is expected.  </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15</a:t>
            </a:fld>
            <a:endParaRPr lang="en-US"/>
          </a:p>
        </p:txBody>
      </p:sp>
    </p:spTree>
    <p:extLst>
      <p:ext uri="{BB962C8B-B14F-4D97-AF65-F5344CB8AC3E}">
        <p14:creationId xmlns:p14="http://schemas.microsoft.com/office/powerpoint/2010/main" val="177582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Social Studies scores at Griffin continue to lag behind scores of Cobb, significant increases in all student groups are evident.  All student groups, except White, show an achievement gap when compared to Cobb County as a whole.  Specific student groups, especially those who are SWD and ELL, have been targeted for additional support to reduce the achievement gap that currently exists.  With Griffin’s current focus on social studies literacy, an increase in student achievement is expected.  </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16</a:t>
            </a:fld>
            <a:endParaRPr lang="en-US"/>
          </a:p>
        </p:txBody>
      </p:sp>
    </p:spTree>
    <p:extLst>
      <p:ext uri="{BB962C8B-B14F-4D97-AF65-F5344CB8AC3E}">
        <p14:creationId xmlns:p14="http://schemas.microsoft.com/office/powerpoint/2010/main" val="3413880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93A46-D386-4E89-9FF7-3AACAB9D7061}" type="slidenum">
              <a:rPr lang="en-US" smtClean="0"/>
              <a:t>17</a:t>
            </a:fld>
            <a:endParaRPr lang="en-US"/>
          </a:p>
        </p:txBody>
      </p:sp>
    </p:spTree>
    <p:extLst>
      <p:ext uri="{BB962C8B-B14F-4D97-AF65-F5344CB8AC3E}">
        <p14:creationId xmlns:p14="http://schemas.microsoft.com/office/powerpoint/2010/main" val="296852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93A46-D386-4E89-9FF7-3AACAB9D7061}" type="slidenum">
              <a:rPr lang="en-US" smtClean="0"/>
              <a:t>18</a:t>
            </a:fld>
            <a:endParaRPr lang="en-US"/>
          </a:p>
        </p:txBody>
      </p:sp>
    </p:spTree>
    <p:extLst>
      <p:ext uri="{BB962C8B-B14F-4D97-AF65-F5344CB8AC3E}">
        <p14:creationId xmlns:p14="http://schemas.microsoft.com/office/powerpoint/2010/main" val="168383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93A46-D386-4E89-9FF7-3AACAB9D7061}" type="slidenum">
              <a:rPr lang="en-US" smtClean="0"/>
              <a:t>2</a:t>
            </a:fld>
            <a:endParaRPr lang="en-US"/>
          </a:p>
        </p:txBody>
      </p:sp>
    </p:spTree>
    <p:extLst>
      <p:ext uri="{BB962C8B-B14F-4D97-AF65-F5344CB8AC3E}">
        <p14:creationId xmlns:p14="http://schemas.microsoft.com/office/powerpoint/2010/main" val="13916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Griffin is a Title</a:t>
            </a:r>
            <a:r>
              <a:rPr lang="en-US" baseline="0" dirty="0" smtClean="0"/>
              <a:t> One school located in the heart of Cobb County.  80% of our students are on Free and Reduced lunch, and because of this, we often deal with a lot of generational poverty, which presents challenges and issues that other schools might not experience on a regular basis.  However, our kids are wonderful children who often don’t know what they want or need.  They rely on their school environments to teach them way more than just academics.  We teach our students about character, responsibility, anger management, and etiquette in addition to the academics for which we are held accountable.  Most of us have higher callings to teach at the schools we’ve chosen.  Griffin is special and we love our kids….most days.  </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3</a:t>
            </a:fld>
            <a:endParaRPr lang="en-US"/>
          </a:p>
        </p:txBody>
      </p:sp>
    </p:spTree>
    <p:extLst>
      <p:ext uri="{BB962C8B-B14F-4D97-AF65-F5344CB8AC3E}">
        <p14:creationId xmlns:p14="http://schemas.microsoft.com/office/powerpoint/2010/main" val="193849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93A46-D386-4E89-9FF7-3AACAB9D7061}" type="slidenum">
              <a:rPr lang="en-US" smtClean="0"/>
              <a:t>4</a:t>
            </a:fld>
            <a:endParaRPr lang="en-US"/>
          </a:p>
        </p:txBody>
      </p:sp>
    </p:spTree>
    <p:extLst>
      <p:ext uri="{BB962C8B-B14F-4D97-AF65-F5344CB8AC3E}">
        <p14:creationId xmlns:p14="http://schemas.microsoft.com/office/powerpoint/2010/main" val="90735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 the data, our demographics</a:t>
            </a:r>
            <a:r>
              <a:rPr lang="en-US" baseline="0" dirty="0" smtClean="0"/>
              <a:t> are typical for a Title I school in this area.  Interestingly, our Hispanic and African American students have, and continue to be to two largest populations in our school, followed by the </a:t>
            </a:r>
            <a:r>
              <a:rPr lang="en-US" baseline="0" dirty="0" err="1" smtClean="0"/>
              <a:t>caucasian</a:t>
            </a:r>
            <a:r>
              <a:rPr lang="en-US" baseline="0" dirty="0" smtClean="0"/>
              <a:t> population at a distant third.  As you can see from the graphic, over the past couple of years we have seen a slight increase in our </a:t>
            </a:r>
            <a:r>
              <a:rPr lang="en-US" baseline="0" dirty="0" err="1" smtClean="0"/>
              <a:t>caucasian</a:t>
            </a:r>
            <a:r>
              <a:rPr lang="en-US" baseline="0" dirty="0" smtClean="0"/>
              <a:t> population and a slight decrease in the Hispanic and African American population.  This could be due to the fact that we went from a NI-6 school back in 2007-2008 to making AYP for subsequent years.  This is attracting new students to our school who may have gone to  other CCSD “choice schools” during our Needs Improvement years.</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5</a:t>
            </a:fld>
            <a:endParaRPr lang="en-US"/>
          </a:p>
        </p:txBody>
      </p:sp>
    </p:spTree>
    <p:extLst>
      <p:ext uri="{BB962C8B-B14F-4D97-AF65-F5344CB8AC3E}">
        <p14:creationId xmlns:p14="http://schemas.microsoft.com/office/powerpoint/2010/main" val="224494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Enrollment by grade level is illustrated here, and there is a trend</a:t>
            </a:r>
            <a:r>
              <a:rPr lang="en-US" baseline="0" dirty="0" smtClean="0"/>
              <a:t> that we see and feel each year of more students in sixth and seventh grades compared to a sudden drop off in 8</a:t>
            </a:r>
            <a:r>
              <a:rPr lang="en-US" baseline="30000" dirty="0" smtClean="0"/>
              <a:t>th</a:t>
            </a:r>
            <a:r>
              <a:rPr lang="en-US" baseline="0" dirty="0" smtClean="0"/>
              <a:t> grade.  Over the past two years, this drop off in 8</a:t>
            </a:r>
            <a:r>
              <a:rPr lang="en-US" baseline="30000" dirty="0" smtClean="0"/>
              <a:t>th</a:t>
            </a:r>
            <a:r>
              <a:rPr lang="en-US" baseline="0" dirty="0" smtClean="0"/>
              <a:t> grade has resulted in the loss of an allotment for 8</a:t>
            </a:r>
            <a:r>
              <a:rPr lang="en-US" baseline="30000" dirty="0" smtClean="0"/>
              <a:t>th</a:t>
            </a:r>
            <a:r>
              <a:rPr lang="en-US" baseline="0" dirty="0" smtClean="0"/>
              <a:t> grade Science and Social Studies.</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6</a:t>
            </a:fld>
            <a:endParaRPr lang="en-US"/>
          </a:p>
        </p:txBody>
      </p:sp>
    </p:spTree>
    <p:extLst>
      <p:ext uri="{BB962C8B-B14F-4D97-AF65-F5344CB8AC3E}">
        <p14:creationId xmlns:p14="http://schemas.microsoft.com/office/powerpoint/2010/main" val="122092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interesting</a:t>
            </a:r>
            <a:r>
              <a:rPr lang="en-US" baseline="0" dirty="0" smtClean="0"/>
              <a:t> to note on this slide that our school’s history is reflected somewhat in our enrollment history. Prior to 2008, our school enrollment was on a decline based on our Needs Improvement status.  Then in 2008, we instituted a prescribed curriculum based on the state’s recommendation, called America’s Choice.  In the 2009-2010 school year, we were state-directed, and made AYP for the first time in six years.  As we continued to be successful in our student achievement as measured by AYP each subsequent year, our enrollment numbers have increased.  As you can also see, there is a slight correlation between enrollment at GMS and for the whole district.  In looking at the district numbers, it is interesting to note that 2008 was the beginning of our recession.  This recession may have impacted enrollment numbers district-wide due to people having to leave Cobb County to go elsewhere for work.</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7</a:t>
            </a:fld>
            <a:endParaRPr lang="en-US"/>
          </a:p>
        </p:txBody>
      </p:sp>
    </p:spTree>
    <p:extLst>
      <p:ext uri="{BB962C8B-B14F-4D97-AF65-F5344CB8AC3E}">
        <p14:creationId xmlns:p14="http://schemas.microsoft.com/office/powerpoint/2010/main" val="76574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our grade levels</a:t>
            </a:r>
            <a:r>
              <a:rPr lang="en-US" baseline="0" dirty="0" smtClean="0"/>
              <a:t> take on personalities of their own.  Our sixth grade teachers are generally rule followers and do what they are told.  As you can see from the data, while GMS is considerably lower that the district or the state in our results, our trends mirror those of the district and state from one year to the next.  Again, please recall that we adopted America’s Choice in 2008 and were state directed in 2009.  The last three years on this graphic, our school made AYP.</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8</a:t>
            </a:fld>
            <a:endParaRPr lang="en-US"/>
          </a:p>
        </p:txBody>
      </p:sp>
    </p:spTree>
    <p:extLst>
      <p:ext uri="{BB962C8B-B14F-4D97-AF65-F5344CB8AC3E}">
        <p14:creationId xmlns:p14="http://schemas.microsoft.com/office/powerpoint/2010/main" val="226777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seventh grade teachers are generally known</a:t>
            </a:r>
            <a:r>
              <a:rPr lang="en-US" baseline="0" dirty="0" smtClean="0"/>
              <a:t> for their rebellious natures.  Interestingly, this is reflected in their data.  Please note the major decline in student achievement while we were state-directed in 2009, and look how 7</a:t>
            </a:r>
            <a:r>
              <a:rPr lang="en-US" baseline="30000" dirty="0" smtClean="0"/>
              <a:t>th</a:t>
            </a:r>
            <a:r>
              <a:rPr lang="en-US" baseline="0" dirty="0" smtClean="0"/>
              <a:t> grade bounced back once we got rid of our state director!!</a:t>
            </a:r>
            <a:endParaRPr lang="en-US" dirty="0"/>
          </a:p>
        </p:txBody>
      </p:sp>
      <p:sp>
        <p:nvSpPr>
          <p:cNvPr id="4" name="Slide Number Placeholder 3"/>
          <p:cNvSpPr>
            <a:spLocks noGrp="1"/>
          </p:cNvSpPr>
          <p:nvPr>
            <p:ph type="sldNum" sz="quarter" idx="10"/>
          </p:nvPr>
        </p:nvSpPr>
        <p:spPr/>
        <p:txBody>
          <a:bodyPr/>
          <a:lstStyle/>
          <a:p>
            <a:fld id="{65493A46-D386-4E89-9FF7-3AACAB9D7061}" type="slidenum">
              <a:rPr lang="en-US" smtClean="0"/>
              <a:t>9</a:t>
            </a:fld>
            <a:endParaRPr lang="en-US"/>
          </a:p>
        </p:txBody>
      </p:sp>
    </p:spTree>
    <p:extLst>
      <p:ext uri="{BB962C8B-B14F-4D97-AF65-F5344CB8AC3E}">
        <p14:creationId xmlns:p14="http://schemas.microsoft.com/office/powerpoint/2010/main" val="307077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9774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05297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88945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37230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8149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27075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11275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28630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355270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56485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555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372308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05297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889456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372308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81499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27075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112758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28630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355270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56485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5558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81499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052973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7EF98-8AEB-498E-A18D-B51AA7F49012}" type="datetimeFigureOut">
              <a:rPr lang="en-US" smtClean="0"/>
              <a:t>4/27/2013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88945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27075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7EF98-8AEB-498E-A18D-B51AA7F49012}" type="datetimeFigureOut">
              <a:rPr lang="en-US" smtClean="0"/>
              <a:t>4/27/2013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11275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7EF98-8AEB-498E-A18D-B51AA7F49012}" type="datetimeFigureOut">
              <a:rPr lang="en-US" smtClean="0"/>
              <a:t>4/27/2013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28630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7EF98-8AEB-498E-A18D-B51AA7F49012}" type="datetimeFigureOut">
              <a:rPr lang="en-US" smtClean="0"/>
              <a:t>4/27/2013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35527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15648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7EF98-8AEB-498E-A18D-B51AA7F49012}" type="datetimeFigureOut">
              <a:rPr lang="en-US" smtClean="0"/>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45F56-9609-4860-A615-A8D08A88E0A7}" type="slidenum">
              <a:rPr lang="en-US" smtClean="0"/>
              <a:t>‹#›</a:t>
            </a:fld>
            <a:endParaRPr lang="en-US"/>
          </a:p>
        </p:txBody>
      </p:sp>
    </p:spTree>
    <p:extLst>
      <p:ext uri="{BB962C8B-B14F-4D97-AF65-F5344CB8AC3E}">
        <p14:creationId xmlns:p14="http://schemas.microsoft.com/office/powerpoint/2010/main" val="45558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7EF98-8AEB-498E-A18D-B51AA7F49012}" type="datetimeFigureOut">
              <a:rPr lang="en-US" smtClean="0"/>
              <a:t>4/27/2013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45F56-9609-4860-A615-A8D08A88E0A7}" type="slidenum">
              <a:rPr lang="en-US" smtClean="0"/>
              <a:t>‹#›</a:t>
            </a:fld>
            <a:endParaRPr lang="en-US"/>
          </a:p>
        </p:txBody>
      </p:sp>
    </p:spTree>
    <p:extLst>
      <p:ext uri="{BB962C8B-B14F-4D97-AF65-F5344CB8AC3E}">
        <p14:creationId xmlns:p14="http://schemas.microsoft.com/office/powerpoint/2010/main" val="253345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2533451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5334517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990851"/>
          </a:xfrm>
        </p:spPr>
        <p:txBody>
          <a:bodyPr>
            <a:normAutofit/>
          </a:bodyPr>
          <a:lstStyle/>
          <a:p>
            <a:r>
              <a:rPr lang="en-US" sz="4800" b="1" dirty="0" smtClean="0">
                <a:solidFill>
                  <a:srgbClr val="3333FF"/>
                </a:solidFill>
                <a:effectLst>
                  <a:outerShdw blurRad="38100" dist="38100" dir="2700000" algn="tl">
                    <a:srgbClr val="000000">
                      <a:alpha val="43137"/>
                    </a:srgbClr>
                  </a:outerShdw>
                </a:effectLst>
                <a:latin typeface="Maiandra GD" pitchFamily="34" charset="0"/>
              </a:rPr>
              <a:t>GRIFFIN MIDDLE SCHOOL:</a:t>
            </a:r>
            <a:r>
              <a:rPr lang="en-US" sz="4800" b="1" dirty="0">
                <a:solidFill>
                  <a:srgbClr val="3333FF"/>
                </a:solidFill>
                <a:effectLst>
                  <a:outerShdw blurRad="38100" dist="38100" dir="2700000" algn="tl">
                    <a:srgbClr val="000000">
                      <a:alpha val="43137"/>
                    </a:srgbClr>
                  </a:outerShdw>
                </a:effectLst>
                <a:latin typeface="Maiandra GD" pitchFamily="34" charset="0"/>
              </a:rPr>
              <a:t/>
            </a:r>
            <a:br>
              <a:rPr lang="en-US" sz="4800" b="1" dirty="0">
                <a:solidFill>
                  <a:srgbClr val="3333FF"/>
                </a:solidFill>
                <a:effectLst>
                  <a:outerShdw blurRad="38100" dist="38100" dir="2700000" algn="tl">
                    <a:srgbClr val="000000">
                      <a:alpha val="43137"/>
                    </a:srgbClr>
                  </a:outerShdw>
                </a:effectLst>
                <a:latin typeface="Maiandra GD" pitchFamily="34" charset="0"/>
              </a:rPr>
            </a:br>
            <a:r>
              <a:rPr lang="en-US" dirty="0" smtClean="0">
                <a:solidFill>
                  <a:srgbClr val="FF0000"/>
                </a:solidFill>
                <a:latin typeface="Maiandra GD" pitchFamily="34" charset="0"/>
              </a:rPr>
              <a:t>WHO we are</a:t>
            </a:r>
            <a:br>
              <a:rPr lang="en-US" dirty="0" smtClean="0">
                <a:solidFill>
                  <a:srgbClr val="FF0000"/>
                </a:solidFill>
                <a:latin typeface="Maiandra GD" pitchFamily="34" charset="0"/>
              </a:rPr>
            </a:br>
            <a:r>
              <a:rPr lang="en-US" dirty="0" smtClean="0">
                <a:solidFill>
                  <a:srgbClr val="FFFF00"/>
                </a:solidFill>
                <a:latin typeface="Maiandra GD" pitchFamily="34" charset="0"/>
              </a:rPr>
              <a:t>WHAT we’ve done</a:t>
            </a:r>
            <a:br>
              <a:rPr lang="en-US" dirty="0" smtClean="0">
                <a:solidFill>
                  <a:srgbClr val="FFFF00"/>
                </a:solidFill>
                <a:latin typeface="Maiandra GD" pitchFamily="34" charset="0"/>
              </a:rPr>
            </a:br>
            <a:r>
              <a:rPr lang="en-US" dirty="0" smtClean="0">
                <a:solidFill>
                  <a:srgbClr val="00FF00"/>
                </a:solidFill>
                <a:latin typeface="Maiandra GD" pitchFamily="34" charset="0"/>
              </a:rPr>
              <a:t>WHERE we’re going</a:t>
            </a:r>
            <a:endParaRPr lang="en-US" dirty="0">
              <a:solidFill>
                <a:srgbClr val="00FF00"/>
              </a:solidFill>
              <a:latin typeface="Maiandra GD" pitchFamily="34" charset="0"/>
            </a:endParaRPr>
          </a:p>
        </p:txBody>
      </p:sp>
      <p:sp>
        <p:nvSpPr>
          <p:cNvPr id="3" name="Subtitle 2"/>
          <p:cNvSpPr>
            <a:spLocks noGrp="1"/>
          </p:cNvSpPr>
          <p:nvPr>
            <p:ph type="subTitle" idx="1"/>
          </p:nvPr>
        </p:nvSpPr>
        <p:spPr>
          <a:xfrm>
            <a:off x="1295400" y="4191000"/>
            <a:ext cx="6400800" cy="1752600"/>
          </a:xfrm>
        </p:spPr>
        <p:txBody>
          <a:bodyPr/>
          <a:lstStyle/>
          <a:p>
            <a:r>
              <a:rPr lang="en-US" dirty="0" smtClean="0">
                <a:solidFill>
                  <a:srgbClr val="FFC000"/>
                </a:solidFill>
                <a:latin typeface="Maiandra GD" pitchFamily="34" charset="0"/>
              </a:rPr>
              <a:t>March 30, 2013</a:t>
            </a:r>
          </a:p>
          <a:p>
            <a:r>
              <a:rPr lang="en-US" dirty="0" smtClean="0">
                <a:solidFill>
                  <a:srgbClr val="FFC000"/>
                </a:solidFill>
                <a:latin typeface="Maiandra GD" pitchFamily="34" charset="0"/>
              </a:rPr>
              <a:t>For KSU’s </a:t>
            </a:r>
            <a:r>
              <a:rPr lang="en-US" b="1" dirty="0" smtClean="0">
                <a:solidFill>
                  <a:srgbClr val="FFC000"/>
                </a:solidFill>
                <a:latin typeface="Maiandra GD" pitchFamily="34" charset="0"/>
              </a:rPr>
              <a:t>BEST EVER </a:t>
            </a:r>
            <a:r>
              <a:rPr lang="en-US" dirty="0" smtClean="0">
                <a:solidFill>
                  <a:srgbClr val="FFC000"/>
                </a:solidFill>
                <a:latin typeface="Maiandra GD" pitchFamily="34" charset="0"/>
              </a:rPr>
              <a:t>ITEC Cohort</a:t>
            </a:r>
          </a:p>
          <a:p>
            <a:r>
              <a:rPr lang="en-US" dirty="0" smtClean="0">
                <a:solidFill>
                  <a:srgbClr val="FFC000"/>
                </a:solidFill>
                <a:latin typeface="Maiandra GD" pitchFamily="34" charset="0"/>
              </a:rPr>
              <a:t>By Tracy Efaw</a:t>
            </a:r>
            <a:endParaRPr lang="en-US" dirty="0">
              <a:solidFill>
                <a:srgbClr val="FFC000"/>
              </a:solidFill>
              <a:latin typeface="Maiandra GD" pitchFamily="34" charset="0"/>
            </a:endParaRPr>
          </a:p>
        </p:txBody>
      </p:sp>
    </p:spTree>
    <p:extLst>
      <p:ext uri="{BB962C8B-B14F-4D97-AF65-F5344CB8AC3E}">
        <p14:creationId xmlns:p14="http://schemas.microsoft.com/office/powerpoint/2010/main" val="25325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8</a:t>
            </a:r>
            <a:r>
              <a:rPr lang="en-US" b="1" baseline="30000" dirty="0" smtClean="0">
                <a:solidFill>
                  <a:srgbClr val="FFFF00"/>
                </a:solidFill>
                <a:effectLst>
                  <a:outerShdw blurRad="38100" dist="38100" dir="2700000" algn="tl">
                    <a:srgbClr val="000000">
                      <a:alpha val="43137"/>
                    </a:srgbClr>
                  </a:outerShdw>
                </a:effectLst>
                <a:latin typeface="Maiandra GD" pitchFamily="34" charset="0"/>
              </a:rPr>
              <a:t>th</a:t>
            </a:r>
            <a:r>
              <a:rPr lang="en-US" b="1" dirty="0" smtClean="0">
                <a:solidFill>
                  <a:srgbClr val="FFFF00"/>
                </a:solidFill>
                <a:effectLst>
                  <a:outerShdw blurRad="38100" dist="38100" dir="2700000" algn="tl">
                    <a:srgbClr val="000000">
                      <a:alpha val="43137"/>
                    </a:srgbClr>
                  </a:outerShdw>
                </a:effectLst>
                <a:latin typeface="Maiandra GD" pitchFamily="34" charset="0"/>
              </a:rPr>
              <a:t> Grade Student Achievement based on CRCT Results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259" y="1066800"/>
            <a:ext cx="8570141" cy="515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6211669"/>
            <a:ext cx="8915400" cy="646331"/>
          </a:xfrm>
          <a:prstGeom prst="rect">
            <a:avLst/>
          </a:prstGeom>
          <a:noFill/>
        </p:spPr>
        <p:txBody>
          <a:bodyPr wrap="square" rtlCol="0">
            <a:spAutoFit/>
          </a:bodyPr>
          <a:lstStyle/>
          <a:p>
            <a:pPr lvl="0" algn="ctr"/>
            <a:r>
              <a:rPr lang="en-US" b="1" dirty="0">
                <a:solidFill>
                  <a:srgbClr val="FFFF00"/>
                </a:solidFill>
              </a:rPr>
              <a:t>Please note that these numbers include all subject areas </a:t>
            </a:r>
            <a:r>
              <a:rPr lang="en-US" b="1" dirty="0" smtClean="0">
                <a:solidFill>
                  <a:srgbClr val="FFFF00"/>
                </a:solidFill>
              </a:rPr>
              <a:t>tested (not </a:t>
            </a:r>
            <a:r>
              <a:rPr lang="en-US" b="1" dirty="0">
                <a:solidFill>
                  <a:srgbClr val="FFFF00"/>
                </a:solidFill>
              </a:rPr>
              <a:t>just Math and </a:t>
            </a:r>
            <a:r>
              <a:rPr lang="en-US" b="1" dirty="0" smtClean="0">
                <a:solidFill>
                  <a:srgbClr val="FFFF00"/>
                </a:solidFill>
              </a:rPr>
              <a:t>ELA) and all subgroups.</a:t>
            </a:r>
            <a:endParaRPr lang="en-US" b="1" dirty="0">
              <a:solidFill>
                <a:srgbClr val="FFFF00"/>
              </a:solidFill>
            </a:endParaRPr>
          </a:p>
        </p:txBody>
      </p:sp>
    </p:spTree>
    <p:extLst>
      <p:ext uri="{BB962C8B-B14F-4D97-AF65-F5344CB8AC3E}">
        <p14:creationId xmlns:p14="http://schemas.microsoft.com/office/powerpoint/2010/main" val="38773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CRCT Student Achievement </a:t>
            </a:r>
            <a:br>
              <a:rPr lang="en-US" b="1" dirty="0" smtClean="0">
                <a:solidFill>
                  <a:srgbClr val="FFFF00"/>
                </a:solidFill>
                <a:effectLst>
                  <a:outerShdw blurRad="38100" dist="38100" dir="2700000" algn="tl">
                    <a:srgbClr val="000000">
                      <a:alpha val="43137"/>
                    </a:srgbClr>
                  </a:outerShdw>
                </a:effectLst>
                <a:latin typeface="Maiandra GD" pitchFamily="34" charset="0"/>
              </a:rPr>
            </a:br>
            <a:r>
              <a:rPr lang="en-US" b="1" dirty="0" smtClean="0">
                <a:solidFill>
                  <a:srgbClr val="FFFF00"/>
                </a:solidFill>
                <a:effectLst>
                  <a:outerShdw blurRad="38100" dist="38100" dir="2700000" algn="tl">
                    <a:srgbClr val="000000">
                      <a:alpha val="43137"/>
                    </a:srgbClr>
                  </a:outerShdw>
                </a:effectLst>
                <a:latin typeface="Maiandra GD" pitchFamily="34" charset="0"/>
              </a:rPr>
              <a:t>by Grade Level Over Time</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sp>
        <p:nvSpPr>
          <p:cNvPr id="4" name="TextBox 3"/>
          <p:cNvSpPr txBox="1"/>
          <p:nvPr/>
        </p:nvSpPr>
        <p:spPr>
          <a:xfrm>
            <a:off x="1752600" y="1796534"/>
            <a:ext cx="1143000" cy="369332"/>
          </a:xfrm>
          <a:prstGeom prst="rect">
            <a:avLst/>
          </a:prstGeom>
          <a:noFill/>
        </p:spPr>
        <p:txBody>
          <a:bodyPr wrap="square" rtlCol="0">
            <a:spAutoFit/>
          </a:bodyPr>
          <a:lstStyle/>
          <a:p>
            <a:pPr algn="ctr"/>
            <a:r>
              <a:rPr lang="en-US" dirty="0" smtClean="0"/>
              <a:t>6</a:t>
            </a:r>
            <a:r>
              <a:rPr lang="en-US" baseline="30000" dirty="0" smtClean="0"/>
              <a:t>th</a:t>
            </a:r>
            <a:r>
              <a:rPr lang="en-US" dirty="0" smtClean="0"/>
              <a:t> Grade</a:t>
            </a:r>
            <a:endParaRPr lang="en-US" dirty="0"/>
          </a:p>
        </p:txBody>
      </p:sp>
      <p:sp>
        <p:nvSpPr>
          <p:cNvPr id="5" name="TextBox 4"/>
          <p:cNvSpPr txBox="1"/>
          <p:nvPr/>
        </p:nvSpPr>
        <p:spPr>
          <a:xfrm>
            <a:off x="3526971" y="1803791"/>
            <a:ext cx="1143000" cy="369332"/>
          </a:xfrm>
          <a:prstGeom prst="rect">
            <a:avLst/>
          </a:prstGeom>
          <a:noFill/>
        </p:spPr>
        <p:txBody>
          <a:bodyPr wrap="square" rtlCol="0">
            <a:spAutoFit/>
          </a:bodyPr>
          <a:lstStyle/>
          <a:p>
            <a:r>
              <a:rPr lang="en-US" dirty="0" smtClean="0"/>
              <a:t>7</a:t>
            </a:r>
            <a:r>
              <a:rPr lang="en-US" baseline="30000" dirty="0" smtClean="0"/>
              <a:t>th</a:t>
            </a:r>
            <a:r>
              <a:rPr lang="en-US" dirty="0" smtClean="0"/>
              <a:t> Grade</a:t>
            </a:r>
            <a:endParaRPr lang="en-US" dirty="0"/>
          </a:p>
        </p:txBody>
      </p:sp>
      <p:sp>
        <p:nvSpPr>
          <p:cNvPr id="6" name="TextBox 5"/>
          <p:cNvSpPr txBox="1"/>
          <p:nvPr/>
        </p:nvSpPr>
        <p:spPr>
          <a:xfrm>
            <a:off x="5410200" y="1803791"/>
            <a:ext cx="1143000" cy="369332"/>
          </a:xfrm>
          <a:prstGeom prst="rect">
            <a:avLst/>
          </a:prstGeom>
          <a:noFill/>
        </p:spPr>
        <p:txBody>
          <a:bodyPr wrap="square" rtlCol="0">
            <a:spAutoFit/>
          </a:bodyPr>
          <a:lstStyle/>
          <a:p>
            <a:r>
              <a:rPr lang="en-US" dirty="0" smtClean="0"/>
              <a:t>8</a:t>
            </a:r>
            <a:r>
              <a:rPr lang="en-US" baseline="30000" dirty="0" smtClean="0"/>
              <a:t>th</a:t>
            </a:r>
            <a:r>
              <a:rPr lang="en-US" dirty="0" smtClean="0"/>
              <a:t> Grade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81999" cy="503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1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419" y="228600"/>
            <a:ext cx="82296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SWD and ELL Enrollment </a:t>
            </a:r>
            <a:br>
              <a:rPr lang="en-US" b="1" dirty="0" smtClean="0">
                <a:solidFill>
                  <a:srgbClr val="FFFF00"/>
                </a:solidFill>
                <a:effectLst>
                  <a:outerShdw blurRad="38100" dist="38100" dir="2700000" algn="tl">
                    <a:srgbClr val="000000">
                      <a:alpha val="43137"/>
                    </a:srgbClr>
                  </a:outerShdw>
                </a:effectLst>
                <a:latin typeface="Maiandra GD" pitchFamily="34" charset="0"/>
              </a:rPr>
            </a:br>
            <a:r>
              <a:rPr lang="en-US" b="1" dirty="0" smtClean="0">
                <a:solidFill>
                  <a:srgbClr val="FFFF00"/>
                </a:solidFill>
                <a:effectLst>
                  <a:outerShdw blurRad="38100" dist="38100" dir="2700000" algn="tl">
                    <a:srgbClr val="000000">
                      <a:alpha val="43137"/>
                    </a:srgbClr>
                  </a:outerShdw>
                </a:effectLst>
                <a:latin typeface="Maiandra GD" pitchFamily="34" charset="0"/>
              </a:rPr>
              <a:t>Over Time</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71959" cy="515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GMS CRCT ELA Data by Subgroups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895"/>
            <a:ext cx="4988113" cy="367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864" y="3706910"/>
            <a:ext cx="5242136" cy="315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274638"/>
            <a:ext cx="8962505"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GMS CRCT Math Data by Subgroups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82" y="1143000"/>
            <a:ext cx="50710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515250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9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GMS CRCT Science Data by Subgroups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5" y="1143000"/>
            <a:ext cx="559363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85029"/>
            <a:ext cx="5029200" cy="327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6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167"/>
            <a:ext cx="9123218" cy="7921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GMS CRCT Social St. Data by Subgroups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 y="762000"/>
            <a:ext cx="562356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05200"/>
            <a:ext cx="500841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7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aiandra GD" pitchFamily="34" charset="0"/>
              </a:rPr>
              <a:t>Where We’re Going</a:t>
            </a:r>
            <a:endParaRPr lang="en-US" b="1" dirty="0">
              <a:solidFill>
                <a:srgbClr val="FFFF00"/>
              </a:solidFill>
              <a:latin typeface="Maiandra GD" pitchFamily="34" charset="0"/>
            </a:endParaRPr>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US" dirty="0" smtClean="0">
                <a:solidFill>
                  <a:srgbClr val="FFFF00"/>
                </a:solidFill>
                <a:latin typeface="Maiandra GD" pitchFamily="34" charset="0"/>
              </a:rPr>
              <a:t>Develop Safety Nets that work for our students who are more academically challenged.</a:t>
            </a:r>
          </a:p>
          <a:p>
            <a:r>
              <a:rPr lang="en-US" dirty="0" smtClean="0">
                <a:solidFill>
                  <a:srgbClr val="FFFF00"/>
                </a:solidFill>
                <a:latin typeface="Maiandra GD" pitchFamily="34" charset="0"/>
              </a:rPr>
              <a:t>Discuss strengths and weaknesses in Data Teams and determine academic strategies for </a:t>
            </a:r>
            <a:r>
              <a:rPr lang="en-US" b="1" dirty="0" smtClean="0">
                <a:solidFill>
                  <a:srgbClr val="FF0000"/>
                </a:solidFill>
                <a:latin typeface="Maiandra GD" pitchFamily="34" charset="0"/>
              </a:rPr>
              <a:t>individual</a:t>
            </a:r>
            <a:r>
              <a:rPr lang="en-US" dirty="0" smtClean="0">
                <a:solidFill>
                  <a:srgbClr val="FFFF00"/>
                </a:solidFill>
                <a:latin typeface="Maiandra GD" pitchFamily="34" charset="0"/>
              </a:rPr>
              <a:t> students, then track the results.</a:t>
            </a:r>
          </a:p>
          <a:p>
            <a:r>
              <a:rPr lang="en-US" dirty="0" smtClean="0">
                <a:solidFill>
                  <a:srgbClr val="FFFF00"/>
                </a:solidFill>
                <a:latin typeface="Maiandra GD" pitchFamily="34" charset="0"/>
              </a:rPr>
              <a:t>Hone Data Teams to become more intentional in our data analysis and more practical in the ways we use data.</a:t>
            </a:r>
          </a:p>
          <a:p>
            <a:r>
              <a:rPr lang="en-US" dirty="0" smtClean="0">
                <a:solidFill>
                  <a:srgbClr val="FFFF00"/>
                </a:solidFill>
                <a:latin typeface="Maiandra GD" pitchFamily="34" charset="0"/>
              </a:rPr>
              <a:t>Monitor successes; learn from failures.</a:t>
            </a:r>
          </a:p>
          <a:p>
            <a:endParaRPr lang="en-US" dirty="0">
              <a:solidFill>
                <a:srgbClr val="FFFF00"/>
              </a:solidFill>
              <a:latin typeface="Maiandra GD" pitchFamily="34" charset="0"/>
            </a:endParaRPr>
          </a:p>
        </p:txBody>
      </p:sp>
    </p:spTree>
    <p:extLst>
      <p:ext uri="{BB962C8B-B14F-4D97-AF65-F5344CB8AC3E}">
        <p14:creationId xmlns:p14="http://schemas.microsoft.com/office/powerpoint/2010/main" val="33964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Scenario to Contemplate…</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sp>
        <p:nvSpPr>
          <p:cNvPr id="3" name="Content Placeholder 2"/>
          <p:cNvSpPr>
            <a:spLocks noGrp="1"/>
          </p:cNvSpPr>
          <p:nvPr>
            <p:ph idx="1"/>
          </p:nvPr>
        </p:nvSpPr>
        <p:spPr>
          <a:xfrm>
            <a:off x="228600" y="1295400"/>
            <a:ext cx="5943600" cy="5334000"/>
          </a:xfrm>
        </p:spPr>
        <p:txBody>
          <a:bodyPr>
            <a:normAutofit fontScale="92500" lnSpcReduction="20000"/>
          </a:bodyPr>
          <a:lstStyle/>
          <a:p>
            <a:pPr marL="0" indent="0">
              <a:buNone/>
            </a:pPr>
            <a:r>
              <a:rPr lang="en-US" b="1" dirty="0" smtClean="0">
                <a:solidFill>
                  <a:srgbClr val="FFFF00"/>
                </a:solidFill>
                <a:latin typeface="Maiandra GD" pitchFamily="34" charset="0"/>
              </a:rPr>
              <a:t>You are the principal at Griffin Middle School.  You see your strengths and your challenges.  However, every year, you lose more teachers due to reduced allotments, and your instructional budget dwindles each year.  Your class sizes have ballooned, and you are asking teachers to do more with less.  What kinds of things will you do to increase student achievement in Griffin’s weakest areas while maintaining the successes?</a:t>
            </a:r>
            <a:endParaRPr lang="en-US" b="1" dirty="0">
              <a:solidFill>
                <a:srgbClr val="FFFF00"/>
              </a:solidFill>
              <a:latin typeface="Maiandra GD"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72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Purpose</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FF00"/>
                </a:solidFill>
                <a:latin typeface="Maiandra GD" pitchFamily="34" charset="0"/>
              </a:rPr>
              <a:t>The purpose of this presentation is to introduce you to Griffin:  who we are, what we’ve done, and where we plan to go.  </a:t>
            </a:r>
          </a:p>
          <a:p>
            <a:r>
              <a:rPr lang="en-US" b="1" dirty="0" smtClean="0">
                <a:solidFill>
                  <a:srgbClr val="FFFF00"/>
                </a:solidFill>
                <a:latin typeface="Maiandra GD" pitchFamily="34" charset="0"/>
              </a:rPr>
              <a:t>By using graphic representations of data, you will get to know </a:t>
            </a:r>
          </a:p>
          <a:p>
            <a:pPr lvl="1"/>
            <a:r>
              <a:rPr lang="en-US" b="1" dirty="0" smtClean="0">
                <a:solidFill>
                  <a:srgbClr val="FFFF00"/>
                </a:solidFill>
                <a:latin typeface="Maiandra GD" pitchFamily="34" charset="0"/>
              </a:rPr>
              <a:t>Griffin’s children </a:t>
            </a:r>
          </a:p>
          <a:p>
            <a:pPr lvl="1"/>
            <a:r>
              <a:rPr lang="en-US" b="1" dirty="0" smtClean="0">
                <a:solidFill>
                  <a:srgbClr val="FFFF00"/>
                </a:solidFill>
                <a:latin typeface="Maiandra GD" pitchFamily="34" charset="0"/>
              </a:rPr>
              <a:t>the history of our achievement </a:t>
            </a:r>
          </a:p>
          <a:p>
            <a:pPr lvl="1"/>
            <a:r>
              <a:rPr lang="en-US" b="1" dirty="0" smtClean="0">
                <a:solidFill>
                  <a:srgbClr val="FFFF00"/>
                </a:solidFill>
                <a:latin typeface="Maiandra GD" pitchFamily="34" charset="0"/>
              </a:rPr>
              <a:t>our strengths </a:t>
            </a:r>
          </a:p>
          <a:p>
            <a:pPr lvl="1"/>
            <a:r>
              <a:rPr lang="en-US" b="1" dirty="0" smtClean="0">
                <a:solidFill>
                  <a:srgbClr val="FFFF00"/>
                </a:solidFill>
                <a:latin typeface="Maiandra GD" pitchFamily="34" charset="0"/>
              </a:rPr>
              <a:t>our challenges</a:t>
            </a:r>
          </a:p>
          <a:p>
            <a:pPr lvl="1"/>
            <a:r>
              <a:rPr lang="en-US" b="1" dirty="0" smtClean="0">
                <a:solidFill>
                  <a:srgbClr val="FFFF00"/>
                </a:solidFill>
                <a:latin typeface="Maiandra GD" pitchFamily="34" charset="0"/>
              </a:rPr>
              <a:t>our plans for the future </a:t>
            </a:r>
            <a:endParaRPr lang="en-US" b="1" dirty="0">
              <a:solidFill>
                <a:srgbClr val="FFFF00"/>
              </a:solidFill>
              <a:latin typeface="Maiandra GD" pitchFamily="34" charset="0"/>
            </a:endParaRPr>
          </a:p>
        </p:txBody>
      </p:sp>
    </p:spTree>
    <p:extLst>
      <p:ext uri="{BB962C8B-B14F-4D97-AF65-F5344CB8AC3E}">
        <p14:creationId xmlns:p14="http://schemas.microsoft.com/office/powerpoint/2010/main" val="23577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aiandra GD" pitchFamily="34" charset="0"/>
              </a:rPr>
              <a:t>Who are the Griffin Wildcats?</a:t>
            </a:r>
            <a:endParaRPr lang="en-US" b="1" dirty="0">
              <a:solidFill>
                <a:srgbClr val="FF0000"/>
              </a:solidFill>
              <a:latin typeface="Maiandra GD"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057400"/>
            <a:ext cx="4605866" cy="2590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8" y="1357086"/>
            <a:ext cx="4605867" cy="2590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796666"/>
            <a:ext cx="5063065" cy="28479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3239724"/>
            <a:ext cx="5430034" cy="305439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20" y="1783080"/>
            <a:ext cx="5852160" cy="329184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617" y="2819400"/>
            <a:ext cx="5029200" cy="282892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2939" y="1975984"/>
            <a:ext cx="5716693" cy="3215640"/>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915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4000"/>
                                        <p:tgtEl>
                                          <p:spTgt spid="7"/>
                                        </p:tgtEl>
                                      </p:cBhvr>
                                    </p:animEffect>
                                  </p:childTnLst>
                                </p:cTn>
                              </p:par>
                            </p:childTnLst>
                          </p:cTn>
                        </p:par>
                        <p:par>
                          <p:cTn id="14" fill="hold">
                            <p:stCondLst>
                              <p:cond delay="5000"/>
                            </p:stCondLst>
                            <p:childTnLst>
                              <p:par>
                                <p:cTn id="15" presetID="10" presetClass="exit" presetSubtype="0" fill="hold" nodeType="after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4000"/>
                                        <p:tgtEl>
                                          <p:spTgt spid="6"/>
                                        </p:tgtEl>
                                      </p:cBhvr>
                                    </p:animEffect>
                                  </p:childTnLst>
                                </p:cTn>
                              </p:par>
                            </p:childTnLst>
                          </p:cTn>
                        </p:par>
                        <p:par>
                          <p:cTn id="22" fill="hold">
                            <p:stCondLst>
                              <p:cond delay="9500"/>
                            </p:stCondLst>
                            <p:childTnLst>
                              <p:par>
                                <p:cTn id="23" presetID="10" presetClass="exit" presetSubtype="0" fill="hold" nodeType="after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4000"/>
                                        <p:tgtEl>
                                          <p:spTgt spid="8"/>
                                        </p:tgtEl>
                                      </p:cBhvr>
                                    </p:animEffect>
                                  </p:childTnLst>
                                </p:cTn>
                              </p:par>
                            </p:childTnLst>
                          </p:cTn>
                        </p:par>
                        <p:par>
                          <p:cTn id="30" fill="hold">
                            <p:stCondLst>
                              <p:cond delay="14000"/>
                            </p:stCondLst>
                            <p:childTnLst>
                              <p:par>
                                <p:cTn id="31" presetID="10" presetClass="exit" presetSubtype="0" fill="hold" nodeType="after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par>
                          <p:cTn id="34" fill="hold">
                            <p:stCondLst>
                              <p:cond delay="145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4000"/>
                                        <p:tgtEl>
                                          <p:spTgt spid="9"/>
                                        </p:tgtEl>
                                      </p:cBhvr>
                                    </p:animEffect>
                                  </p:childTnLst>
                                </p:cTn>
                              </p:par>
                            </p:childTnLst>
                          </p:cTn>
                        </p:par>
                        <p:par>
                          <p:cTn id="38" fill="hold">
                            <p:stCondLst>
                              <p:cond delay="18500"/>
                            </p:stCondLst>
                            <p:childTnLst>
                              <p:par>
                                <p:cTn id="39" presetID="10" presetClass="exit" presetSubtype="0" fill="hold"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par>
                          <p:cTn id="42" fill="hold">
                            <p:stCondLst>
                              <p:cond delay="19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4000"/>
                                        <p:tgtEl>
                                          <p:spTgt spid="11"/>
                                        </p:tgtEl>
                                      </p:cBhvr>
                                    </p:animEffect>
                                  </p:childTnLst>
                                </p:cTn>
                              </p:par>
                            </p:childTnLst>
                          </p:cTn>
                        </p:par>
                        <p:par>
                          <p:cTn id="46" fill="hold">
                            <p:stCondLst>
                              <p:cond delay="23000"/>
                            </p:stCondLst>
                            <p:childTnLst>
                              <p:par>
                                <p:cTn id="47" presetID="10" presetClass="exit" presetSubtype="0" fill="hold"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35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3750"/>
                                        <p:tgtEl>
                                          <p:spTgt spid="13"/>
                                        </p:tgtEl>
                                      </p:cBhvr>
                                    </p:animEffect>
                                  </p:childTnLst>
                                </p:cTn>
                              </p:par>
                            </p:childTnLst>
                          </p:cTn>
                        </p:par>
                        <p:par>
                          <p:cTn id="54" fill="hold">
                            <p:stCondLst>
                              <p:cond delay="27250"/>
                            </p:stCondLst>
                            <p:childTnLst>
                              <p:par>
                                <p:cTn id="55" presetID="10" presetClass="exit" presetSubtype="0" fill="hold" nodeType="after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27750"/>
                            </p:stCondLst>
                            <p:childTnLst>
                              <p:par>
                                <p:cTn id="59" presetID="10"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3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Notable Historical Tidbits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sp>
        <p:nvSpPr>
          <p:cNvPr id="3" name="Content Placeholder 2"/>
          <p:cNvSpPr>
            <a:spLocks noGrp="1"/>
          </p:cNvSpPr>
          <p:nvPr>
            <p:ph idx="1"/>
          </p:nvPr>
        </p:nvSpPr>
        <p:spPr>
          <a:xfrm>
            <a:off x="457200" y="1219200"/>
            <a:ext cx="8229600" cy="5334000"/>
          </a:xfrm>
        </p:spPr>
        <p:txBody>
          <a:bodyPr>
            <a:normAutofit fontScale="92500"/>
          </a:bodyPr>
          <a:lstStyle/>
          <a:p>
            <a:r>
              <a:rPr lang="en-US" b="1" dirty="0" smtClean="0">
                <a:solidFill>
                  <a:srgbClr val="FFFF00"/>
                </a:solidFill>
                <a:latin typeface="Maiandra GD" pitchFamily="34" charset="0"/>
              </a:rPr>
              <a:t>Griffin suffered six years of “Needs Improvement” status until we made AYP in 2008-09 school year.</a:t>
            </a:r>
          </a:p>
          <a:p>
            <a:r>
              <a:rPr lang="en-US" b="1" dirty="0" smtClean="0">
                <a:solidFill>
                  <a:srgbClr val="FFFF00"/>
                </a:solidFill>
                <a:latin typeface="Maiandra GD" pitchFamily="34" charset="0"/>
              </a:rPr>
              <a:t>In 2008-2009, Griffin was mandated by the state of Georgia to adopt a prescribed curriculum called “America’s Choice.”  This was the first year we made AYP.</a:t>
            </a:r>
          </a:p>
          <a:p>
            <a:r>
              <a:rPr lang="en-US" b="1" dirty="0" smtClean="0">
                <a:solidFill>
                  <a:srgbClr val="FFFF00"/>
                </a:solidFill>
                <a:latin typeface="Maiandra GD" pitchFamily="34" charset="0"/>
              </a:rPr>
              <a:t>In 2009-2010, GMS was “state-directed,” meaning someone from the state was working with the principal in managing academics in the school.  We made AYP this year as well.</a:t>
            </a:r>
          </a:p>
          <a:p>
            <a:endParaRPr lang="en-US" b="1" dirty="0">
              <a:solidFill>
                <a:srgbClr val="FFFF00"/>
              </a:solidFill>
              <a:latin typeface="Maiandra GD" pitchFamily="34" charset="0"/>
            </a:endParaRPr>
          </a:p>
        </p:txBody>
      </p:sp>
    </p:spTree>
    <p:extLst>
      <p:ext uri="{BB962C8B-B14F-4D97-AF65-F5344CB8AC3E}">
        <p14:creationId xmlns:p14="http://schemas.microsoft.com/office/powerpoint/2010/main" val="10396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aiandra GD" pitchFamily="34" charset="0"/>
              </a:rPr>
              <a:t>Griffin’s Demographics</a:t>
            </a:r>
            <a:endParaRPr lang="en-US" b="1" dirty="0">
              <a:solidFill>
                <a:srgbClr val="FFFF00"/>
              </a:solidFill>
              <a:latin typeface="Maiandra GD"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972" y="1435725"/>
            <a:ext cx="8666428" cy="520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8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aiandra GD" pitchFamily="34" charset="0"/>
              </a:rPr>
              <a:t>Griffin’s Enrollment by Year</a:t>
            </a:r>
            <a:endParaRPr lang="en-US" b="1" dirty="0">
              <a:solidFill>
                <a:srgbClr val="FFFF00"/>
              </a:solidFill>
              <a:latin typeface="Maiandra GD" pitchFamily="34"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8322"/>
            <a:ext cx="8158652" cy="517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1600200"/>
            <a:ext cx="553998" cy="4190999"/>
          </a:xfrm>
          <a:prstGeom prst="rect">
            <a:avLst/>
          </a:prstGeom>
          <a:noFill/>
        </p:spPr>
        <p:txBody>
          <a:bodyPr vert="vert270" wrap="square" rtlCol="0">
            <a:spAutoFit/>
          </a:bodyPr>
          <a:lstStyle/>
          <a:p>
            <a:pPr algn="ctr"/>
            <a:r>
              <a:rPr lang="en-US" sz="2400" b="1" dirty="0" smtClean="0">
                <a:solidFill>
                  <a:srgbClr val="FFFF00"/>
                </a:solidFill>
                <a:latin typeface="Maiandra GD" pitchFamily="34" charset="0"/>
              </a:rPr>
              <a:t>Number of students</a:t>
            </a:r>
            <a:endParaRPr lang="en-US" sz="2400" b="1" dirty="0">
              <a:solidFill>
                <a:srgbClr val="FFFF00"/>
              </a:solidFill>
              <a:latin typeface="Maiandra GD" pitchFamily="34" charset="0"/>
            </a:endParaRPr>
          </a:p>
        </p:txBody>
      </p:sp>
    </p:spTree>
    <p:extLst>
      <p:ext uri="{BB962C8B-B14F-4D97-AF65-F5344CB8AC3E}">
        <p14:creationId xmlns:p14="http://schemas.microsoft.com/office/powerpoint/2010/main" val="11447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0805" y="22167"/>
            <a:ext cx="8229600" cy="868362"/>
          </a:xfrm>
        </p:spPr>
        <p:txBody>
          <a:bodyPr/>
          <a:lstStyle/>
          <a:p>
            <a:r>
              <a:rPr lang="en-US" b="1" dirty="0" smtClean="0">
                <a:solidFill>
                  <a:srgbClr val="FFFF00"/>
                </a:solidFill>
                <a:latin typeface="Maiandra GD" pitchFamily="34" charset="0"/>
                <a:ea typeface="Malgun Gothic" pitchFamily="34" charset="-127"/>
              </a:rPr>
              <a:t>Griffin’s Enrollment </a:t>
            </a:r>
            <a:endParaRPr lang="en-US" b="1" dirty="0">
              <a:solidFill>
                <a:srgbClr val="FFFF00"/>
              </a:solidFill>
              <a:latin typeface="Maiandra GD" pitchFamily="34" charset="0"/>
              <a:ea typeface="Malgun Gothic" pitchFamily="34" charset="-127"/>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0191"/>
            <a:ext cx="5486401" cy="320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838200"/>
            <a:ext cx="5181600" cy="306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Maiandra GD" pitchFamily="34" charset="0"/>
              </a:rPr>
              <a:t>6th Grade Student Achievement  based on CRCT Results</a:t>
            </a:r>
            <a:endParaRPr lang="en-US" b="1" dirty="0">
              <a:solidFill>
                <a:srgbClr val="FFFF00"/>
              </a:solidFill>
              <a:effectLst>
                <a:outerShdw blurRad="38100" dist="38100" dir="2700000" algn="tl">
                  <a:srgbClr val="000000">
                    <a:alpha val="43137"/>
                  </a:srgbClr>
                </a:outerShdw>
              </a:effectLst>
              <a:latin typeface="Maiandra GD" pitchFamily="34"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017" y="1066800"/>
            <a:ext cx="8489078" cy="510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7695" y="6211669"/>
            <a:ext cx="8534400" cy="646331"/>
          </a:xfrm>
          <a:prstGeom prst="rect">
            <a:avLst/>
          </a:prstGeom>
          <a:noFill/>
        </p:spPr>
        <p:txBody>
          <a:bodyPr wrap="square" rtlCol="0">
            <a:spAutoFit/>
          </a:bodyPr>
          <a:lstStyle/>
          <a:p>
            <a:pPr lvl="0" algn="ctr"/>
            <a:r>
              <a:rPr lang="en-US" b="1" dirty="0">
                <a:solidFill>
                  <a:srgbClr val="FFFF00"/>
                </a:solidFill>
              </a:rPr>
              <a:t>Please note that these numbers include all subject areas tested (not just Math and ELA) and all subgroups.</a:t>
            </a:r>
          </a:p>
        </p:txBody>
      </p:sp>
    </p:spTree>
    <p:extLst>
      <p:ext uri="{BB962C8B-B14F-4D97-AF65-F5344CB8AC3E}">
        <p14:creationId xmlns:p14="http://schemas.microsoft.com/office/powerpoint/2010/main" val="22503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FF00"/>
                </a:solidFill>
                <a:latin typeface="Maiandra GD" pitchFamily="34" charset="0"/>
              </a:rPr>
              <a:t>7</a:t>
            </a:r>
            <a:r>
              <a:rPr lang="en-US" b="1" baseline="30000" dirty="0" smtClean="0">
                <a:solidFill>
                  <a:srgbClr val="FFFF00"/>
                </a:solidFill>
                <a:latin typeface="Maiandra GD" pitchFamily="34" charset="0"/>
              </a:rPr>
              <a:t>th</a:t>
            </a:r>
            <a:r>
              <a:rPr lang="en-US" b="1" dirty="0" smtClean="0">
                <a:solidFill>
                  <a:srgbClr val="FFFF00"/>
                </a:solidFill>
                <a:latin typeface="Maiandra GD" pitchFamily="34" charset="0"/>
              </a:rPr>
              <a:t> Grade Student Achievement based on CRCT Results</a:t>
            </a:r>
            <a:endParaRPr lang="en-US" b="1" dirty="0">
              <a:solidFill>
                <a:srgbClr val="FFFF00"/>
              </a:solidFill>
              <a:latin typeface="Maiandra GD" pitchFamily="34"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169" y="1143000"/>
            <a:ext cx="8539262" cy="513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993" y="6211669"/>
            <a:ext cx="8991600" cy="646331"/>
          </a:xfrm>
          <a:prstGeom prst="rect">
            <a:avLst/>
          </a:prstGeom>
          <a:noFill/>
        </p:spPr>
        <p:txBody>
          <a:bodyPr wrap="square" rtlCol="0">
            <a:spAutoFit/>
          </a:bodyPr>
          <a:lstStyle/>
          <a:p>
            <a:pPr lvl="0" algn="ctr"/>
            <a:r>
              <a:rPr lang="en-US" b="1" dirty="0">
                <a:solidFill>
                  <a:srgbClr val="FFFF00"/>
                </a:solidFill>
              </a:rPr>
              <a:t>Please note that these numbers include all subject areas tested (not just Math and ELA) and all subgroups.</a:t>
            </a:r>
          </a:p>
        </p:txBody>
      </p:sp>
    </p:spTree>
    <p:extLst>
      <p:ext uri="{BB962C8B-B14F-4D97-AF65-F5344CB8AC3E}">
        <p14:creationId xmlns:p14="http://schemas.microsoft.com/office/powerpoint/2010/main" val="14728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24477</TotalTime>
  <Words>1648</Words>
  <Application>Microsoft Office PowerPoint</Application>
  <PresentationFormat>On-screen Show (4:3)</PresentationFormat>
  <Paragraphs>74</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iRespondQuestionMaster</vt:lpstr>
      <vt:lpstr>iRespondGraphMaster</vt:lpstr>
      <vt:lpstr>GRIFFIN MIDDLE SCHOOL: WHO we are WHAT we’ve done WHERE we’re going</vt:lpstr>
      <vt:lpstr>Purpose</vt:lpstr>
      <vt:lpstr>Who are the Griffin Wildcats?</vt:lpstr>
      <vt:lpstr>Notable Historical Tidbits</vt:lpstr>
      <vt:lpstr>Griffin’s Demographics</vt:lpstr>
      <vt:lpstr>Griffin’s Enrollment by Year</vt:lpstr>
      <vt:lpstr>Griffin’s Enrollment </vt:lpstr>
      <vt:lpstr>6th Grade Student Achievement  based on CRCT Results</vt:lpstr>
      <vt:lpstr>7th Grade Student Achievement based on CRCT Results</vt:lpstr>
      <vt:lpstr>8th Grade Student Achievement based on CRCT Results</vt:lpstr>
      <vt:lpstr>CRCT Student Achievement  by Grade Level Over Time</vt:lpstr>
      <vt:lpstr>SWD and ELL Enrollment  Over Time</vt:lpstr>
      <vt:lpstr>GMS CRCT ELA Data by Subgroups</vt:lpstr>
      <vt:lpstr>GMS CRCT Math Data by Subgroups</vt:lpstr>
      <vt:lpstr>GMS CRCT Science Data by Subgroups</vt:lpstr>
      <vt:lpstr>GMS CRCT Social St. Data by Subgroups</vt:lpstr>
      <vt:lpstr>Where We’re Going</vt:lpstr>
      <vt:lpstr>Scenario to Contemplate…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GRIFFIN MIDDLE SCHOOL: WHO we are WHAT we’ve done WHERE we’re going</dc:title>
  <dc:creator>Tracy Efaw</dc:creator>
  <cp:lastModifiedBy>Tracy Efaw</cp:lastModifiedBy>
  <cp:revision>54</cp:revision>
  <cp:lastPrinted>2013-04-16T19:07:02Z</cp:lastPrinted>
  <dcterms:created xsi:type="dcterms:W3CDTF">2013-03-30T19:54:18Z</dcterms:created>
  <dcterms:modified xsi:type="dcterms:W3CDTF">2013-04-28T00:59:48Z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