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56" r:id="rId4"/>
    <p:sldId id="264" r:id="rId5"/>
    <p:sldId id="257" r:id="rId6"/>
    <p:sldId id="265" r:id="rId7"/>
    <p:sldId id="273" r:id="rId8"/>
    <p:sldId id="266" r:id="rId9"/>
    <p:sldId id="271" r:id="rId10"/>
    <p:sldId id="268" r:id="rId11"/>
    <p:sldId id="258" r:id="rId12"/>
    <p:sldId id="259" r:id="rId13"/>
    <p:sldId id="267" r:id="rId14"/>
    <p:sldId id="260" r:id="rId15"/>
    <p:sldId id="272" r:id="rId16"/>
    <p:sldId id="269" r:id="rId17"/>
    <p:sldId id="270" r:id="rId18"/>
  </p:sldIdLst>
  <p:sldSz cx="9144000" cy="6858000" type="screen4x3"/>
  <p:notesSz cx="6858000" cy="91995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32" autoAdjust="0"/>
  </p:normalViewPr>
  <p:slideViewPr>
    <p:cSldViewPr>
      <p:cViewPr varScale="1">
        <p:scale>
          <a:sx n="57" d="100"/>
          <a:sy n="57" d="100"/>
        </p:scale>
        <p:origin x="-989" y="-9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9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9978"/>
          </a:xfrm>
          <a:prstGeom prst="rect">
            <a:avLst/>
          </a:prstGeom>
        </p:spPr>
        <p:txBody>
          <a:bodyPr vert="horz" lIns="91440" tIns="45720" rIns="91440" bIns="45720" rtlCol="0"/>
          <a:lstStyle>
            <a:lvl1pPr algn="r">
              <a:defRPr sz="1200"/>
            </a:lvl1pPr>
          </a:lstStyle>
          <a:p>
            <a:fld id="{20595A1A-E044-4F48-98A6-C017C3979A74}" type="datetimeFigureOut">
              <a:rPr lang="en-US" smtClean="0"/>
              <a:t>12/3/2011</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69793"/>
            <a:ext cx="5486400" cy="413980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37988"/>
            <a:ext cx="2971800" cy="45997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988"/>
            <a:ext cx="2971800" cy="459978"/>
          </a:xfrm>
          <a:prstGeom prst="rect">
            <a:avLst/>
          </a:prstGeom>
        </p:spPr>
        <p:txBody>
          <a:bodyPr vert="horz" lIns="91440" tIns="45720" rIns="91440" bIns="45720" rtlCol="0" anchor="b"/>
          <a:lstStyle>
            <a:lvl1pPr algn="r">
              <a:defRPr sz="1200"/>
            </a:lvl1pPr>
          </a:lstStyle>
          <a:p>
            <a:fld id="{AFD3A6A8-E1A1-42D0-9FE7-5FA17197453F}" type="slidenum">
              <a:rPr lang="en-US" smtClean="0"/>
              <a:t>‹#›</a:t>
            </a:fld>
            <a:endParaRPr lang="en-US"/>
          </a:p>
        </p:txBody>
      </p:sp>
    </p:spTree>
    <p:extLst>
      <p:ext uri="{BB962C8B-B14F-4D97-AF65-F5344CB8AC3E}">
        <p14:creationId xmlns:p14="http://schemas.microsoft.com/office/powerpoint/2010/main" val="185488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would like to</a:t>
            </a:r>
            <a:r>
              <a:rPr lang="en-US" baseline="0" dirty="0" smtClean="0"/>
              <a:t> share with you some really cool ways that we can Integrate Technology to Promote </a:t>
            </a:r>
            <a:r>
              <a:rPr lang="en-US" baseline="0" smtClean="0"/>
              <a:t>Improved Academic </a:t>
            </a:r>
            <a:r>
              <a:rPr lang="en-US" baseline="0" dirty="0" smtClean="0"/>
              <a:t>Achievement.</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a:t>
            </a:fld>
            <a:endParaRPr lang="en-US"/>
          </a:p>
        </p:txBody>
      </p:sp>
    </p:spTree>
    <p:extLst>
      <p:ext uri="{BB962C8B-B14F-4D97-AF65-F5344CB8AC3E}">
        <p14:creationId xmlns:p14="http://schemas.microsoft.com/office/powerpoint/2010/main" val="3164931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Prezis</a:t>
            </a:r>
            <a:r>
              <a:rPr lang="en-US" dirty="0" smtClean="0"/>
              <a:t> are another way to allow student</a:t>
            </a:r>
            <a:r>
              <a:rPr lang="en-US" baseline="0" dirty="0" smtClean="0"/>
              <a:t>s to use their creativity to display their research.  There are a multitude of complexities within the </a:t>
            </a:r>
            <a:r>
              <a:rPr lang="en-US" baseline="0" dirty="0" err="1" smtClean="0"/>
              <a:t>Prezi</a:t>
            </a:r>
            <a:r>
              <a:rPr lang="en-US" baseline="0" dirty="0" smtClean="0"/>
              <a:t> that students can utilize, and they love it! It’s like a PowerPoint on steroids!  When you go to www.prezi.com, there is a very simple tutorial that will show you the many ways you can enhance your presentations.  Just follow the simple directions and transform your own teacher presentations to your students!</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10</a:t>
            </a:fld>
            <a:endParaRPr lang="en-US"/>
          </a:p>
        </p:txBody>
      </p:sp>
    </p:spTree>
    <p:extLst>
      <p:ext uri="{BB962C8B-B14F-4D97-AF65-F5344CB8AC3E}">
        <p14:creationId xmlns:p14="http://schemas.microsoft.com/office/powerpoint/2010/main" val="3550381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Those</a:t>
            </a:r>
            <a:r>
              <a:rPr lang="en-US" baseline="0" dirty="0" smtClean="0"/>
              <a:t> old primary sources can get pretty dry and boring, too.  How many times do we have to refer to the US Constitution or the Bill of Rights for crying out loud!?  What about connecting with a contemporary expert in the field with whom students can “chat” and question?  www.telementor.org is an excellent resource for topics related to science, technology, engineering, and math.  Students can make connections with actual people in the field and get primary source feedback for their research.  Additionally, this is an international website which encourages multidisciplinary work from students, so feedback can come from a variety of global perspectives, deepening the understanding and complexity for our students and ensuring higher levels of engaged learning.</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11</a:t>
            </a:fld>
            <a:endParaRPr lang="en-US"/>
          </a:p>
        </p:txBody>
      </p:sp>
    </p:spTree>
    <p:extLst>
      <p:ext uri="{BB962C8B-B14F-4D97-AF65-F5344CB8AC3E}">
        <p14:creationId xmlns:p14="http://schemas.microsoft.com/office/powerpoint/2010/main" val="24493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if you want to</a:t>
            </a:r>
            <a:r>
              <a:rPr lang="en-US" baseline="0" dirty="0" smtClean="0"/>
              <a:t> do a quick check on your written research report, and you need a quick reference to make sure that your themes are on-track, copy and paste your research into Wordle.net.  This will help you see what your emphasis was in your writing.  It is also a great place to create vocabulary walls for your students.</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12</a:t>
            </a:fld>
            <a:endParaRPr lang="en-US"/>
          </a:p>
        </p:txBody>
      </p:sp>
    </p:spTree>
    <p:extLst>
      <p:ext uri="{BB962C8B-B14F-4D97-AF65-F5344CB8AC3E}">
        <p14:creationId xmlns:p14="http://schemas.microsoft.com/office/powerpoint/2010/main" val="1955991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more point that is often</a:t>
            </a:r>
            <a:r>
              <a:rPr lang="en-US" baseline="0" dirty="0" smtClean="0"/>
              <a:t> overlooked but very, very important is ensuring that our Special Needs students have equitable access to technology.  This might mean looking for alternatives for those who are hearing or sight-impaired.  Much depends upon what the district already has in place, but there are some less expensive alternatives out there that could also benefit Special Needs students.  </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13</a:t>
            </a:fld>
            <a:endParaRPr lang="en-US"/>
          </a:p>
        </p:txBody>
      </p:sp>
    </p:spTree>
    <p:extLst>
      <p:ext uri="{BB962C8B-B14F-4D97-AF65-F5344CB8AC3E}">
        <p14:creationId xmlns:p14="http://schemas.microsoft.com/office/powerpoint/2010/main" val="4198458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a:t>
            </a:r>
            <a:r>
              <a:rPr lang="en-US" baseline="0" dirty="0" smtClean="0"/>
              <a:t> abounds.  This is such a minute representation of the amazing innovations that are at our fingertips now.  Take a little time each day to research the plethora of exciting alternatives for yourself and for your students.  Find fun and innovative ways to embed this technology into authentic learning opportunities for students.  Enjoy their engagement.  Don’t allow yourself to be left in the dust of ignorance.  </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14</a:t>
            </a:fld>
            <a:endParaRPr lang="en-US"/>
          </a:p>
        </p:txBody>
      </p:sp>
    </p:spTree>
    <p:extLst>
      <p:ext uri="{BB962C8B-B14F-4D97-AF65-F5344CB8AC3E}">
        <p14:creationId xmlns:p14="http://schemas.microsoft.com/office/powerpoint/2010/main" val="4249271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Embrace </a:t>
            </a:r>
            <a:r>
              <a:rPr lang="en-US" smtClean="0"/>
              <a:t>the vision!</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15</a:t>
            </a:fld>
            <a:endParaRPr lang="en-US"/>
          </a:p>
        </p:txBody>
      </p:sp>
    </p:spTree>
    <p:extLst>
      <p:ext uri="{BB962C8B-B14F-4D97-AF65-F5344CB8AC3E}">
        <p14:creationId xmlns:p14="http://schemas.microsoft.com/office/powerpoint/2010/main" val="420893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begin, it is important to understand that the goal of successful technology integration isn’t about using technology for its own sake.  The real goal of technology is to enhance the learning that is already taking place in the classroom, thus engaging students in </a:t>
            </a:r>
            <a:r>
              <a:rPr lang="en-US" i="1" baseline="0" dirty="0" smtClean="0"/>
              <a:t>authentic</a:t>
            </a:r>
            <a:r>
              <a:rPr lang="en-US" baseline="0" dirty="0" smtClean="0"/>
              <a:t> learning tasks that result in higher student achievement.  No longer should we, as teachers, work on fitting the task to the technology.  Better, let’s work together to fit the technology to the task, and let’s ensure that the tasks we choose push kids to more complex, higher order thinking.  Technology is the key to this kind of success!!  When we can integrate technology into lessons that are already brimming over with depth and complexity, we begin to climb the </a:t>
            </a:r>
            <a:r>
              <a:rPr lang="en-US" baseline="0" dirty="0" err="1" smtClean="0"/>
              <a:t>LoTi</a:t>
            </a:r>
            <a:r>
              <a:rPr lang="en-US" baseline="0" dirty="0" smtClean="0"/>
              <a:t> ladder of engaged student learning ever higher!</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2</a:t>
            </a:fld>
            <a:endParaRPr lang="en-US"/>
          </a:p>
        </p:txBody>
      </p:sp>
    </p:spTree>
    <p:extLst>
      <p:ext uri="{BB962C8B-B14F-4D97-AF65-F5344CB8AC3E}">
        <p14:creationId xmlns:p14="http://schemas.microsoft.com/office/powerpoint/2010/main" val="4138521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 at the writing</a:t>
            </a:r>
            <a:r>
              <a:rPr lang="en-US" baseline="0" dirty="0" smtClean="0"/>
              <a:t> standard ELA8W2, “The Student demonstrates competence in a variety of genres.  Look at the elements.  You decide.  Which do you think would be better:  having the same audience as the 800 times the students have tackled these elements in the past…which would, of course, be US…the teachers.  OR…how about encouraging students to connect with a broader, even </a:t>
            </a:r>
            <a:r>
              <a:rPr lang="en-US" i="1" baseline="0" dirty="0" smtClean="0"/>
              <a:t>global </a:t>
            </a:r>
            <a:r>
              <a:rPr lang="en-US" i="0" baseline="0" dirty="0" smtClean="0"/>
              <a:t> audience by connecting them with </a:t>
            </a:r>
            <a:r>
              <a:rPr lang="en-US" i="0" baseline="0" dirty="0" err="1" smtClean="0"/>
              <a:t>ePals</a:t>
            </a:r>
            <a:r>
              <a:rPr lang="en-US" i="0" baseline="0" dirty="0" smtClean="0"/>
              <a:t> at www.ePals.com?  Here, students can connect with other students and teachers and get feedback about whether or not they were successful at being engaging.  By having an authentic audience, our students care more about their final product, because their writing becomes an extension of their own personality.  Doesn’t that completely redefine things like writer’s voice?  Tone?  Doesn’t this kind of technology prompt students to think more deeply about their REAL LIFE audience?  No longer do we need to play “make believe.”  Students can publish their writing on line NOW and get feedback from a variety of users.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3</a:t>
            </a:fld>
            <a:endParaRPr lang="en-US"/>
          </a:p>
        </p:txBody>
      </p:sp>
    </p:spTree>
    <p:extLst>
      <p:ext uri="{BB962C8B-B14F-4D97-AF65-F5344CB8AC3E}">
        <p14:creationId xmlns:p14="http://schemas.microsoft.com/office/powerpoint/2010/main" val="622415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the possibilities!</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4</a:t>
            </a:fld>
            <a:endParaRPr lang="en-US"/>
          </a:p>
        </p:txBody>
      </p:sp>
    </p:spTree>
    <p:extLst>
      <p:ext uri="{BB962C8B-B14F-4D97-AF65-F5344CB8AC3E}">
        <p14:creationId xmlns:p14="http://schemas.microsoft.com/office/powerpoint/2010/main" val="118687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powerful</a:t>
            </a:r>
            <a:r>
              <a:rPr lang="en-US" baseline="0" dirty="0" smtClean="0"/>
              <a:t> strategy to help students conceptualize their writing in meaningful ways is the idea of concept mapping.  Concept mapping, like Inspiration or </a:t>
            </a:r>
            <a:r>
              <a:rPr lang="en-US" baseline="0" dirty="0" err="1" smtClean="0"/>
              <a:t>Kidspiration</a:t>
            </a:r>
            <a:r>
              <a:rPr lang="en-US" baseline="0" dirty="0" smtClean="0"/>
              <a:t> helps students create visual graphics and outlines to assist in planning their writing.  What a wonderful way to show students how formal outlines work from a simple brainstorm.  Many students get to experience their own EUREKA! moments when they watch their web of ideas convert into an outline from which they can very easily compose the rough draft of their essays.  Also, I have found that the process of students investing time in completing a brainstorming activity in its entirety helps build confidence in students that they CAN, indeed, succeed in writing meaningful essays.</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5</a:t>
            </a:fld>
            <a:endParaRPr lang="en-US"/>
          </a:p>
        </p:txBody>
      </p:sp>
    </p:spTree>
    <p:extLst>
      <p:ext uri="{BB962C8B-B14F-4D97-AF65-F5344CB8AC3E}">
        <p14:creationId xmlns:p14="http://schemas.microsoft.com/office/powerpoint/2010/main" val="27745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you bored with your research unit?  Worse yet, are your students bored? Tired of the same old “sit and get” research with a culminating PowerPoint explication?  If you’re sick of it, so are your students!!  How about giving them something real to research?  Find them real people to report their research to, and look into technology that will enhance this experience.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6</a:t>
            </a:fld>
            <a:endParaRPr lang="en-US"/>
          </a:p>
        </p:txBody>
      </p:sp>
    </p:spTree>
    <p:extLst>
      <p:ext uri="{BB962C8B-B14F-4D97-AF65-F5344CB8AC3E}">
        <p14:creationId xmlns:p14="http://schemas.microsoft.com/office/powerpoint/2010/main" val="394118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Cobb Virtual Library is an excellent</a:t>
            </a:r>
            <a:r>
              <a:rPr lang="en-US" baseline="0" dirty="0" smtClean="0"/>
              <a:t> place to start research for those who need to gather information.  From the wonderful databases of magazine and newspaper articles to the on-line encyclopedias at the fingertips of all our students, research has become a real snap!</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7</a:t>
            </a:fld>
            <a:endParaRPr lang="en-US"/>
          </a:p>
        </p:txBody>
      </p:sp>
    </p:spTree>
    <p:extLst>
      <p:ext uri="{BB962C8B-B14F-4D97-AF65-F5344CB8AC3E}">
        <p14:creationId xmlns:p14="http://schemas.microsoft.com/office/powerpoint/2010/main" val="2587905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documenting</a:t>
            </a:r>
            <a:r>
              <a:rPr lang="en-US" baseline="0" dirty="0" smtClean="0"/>
              <a:t> those primary and secondary sources becomes a snap using Citation Machine.  Now students simply plug in their vital information and the program arranges the information and the formatting exactly how it’s supposed to be with a few clicks of the finger!</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8</a:t>
            </a:fld>
            <a:endParaRPr lang="en-US"/>
          </a:p>
        </p:txBody>
      </p:sp>
    </p:spTree>
    <p:extLst>
      <p:ext uri="{BB962C8B-B14F-4D97-AF65-F5344CB8AC3E}">
        <p14:creationId xmlns:p14="http://schemas.microsoft.com/office/powerpoint/2010/main" val="3079681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Your students will also appreciate new, innovative ways to show off their research once they have synthesized it.  The following few slides show some new ideas for students to try.  Take </a:t>
            </a:r>
            <a:r>
              <a:rPr lang="en-US" baseline="0" dirty="0" err="1" smtClean="0"/>
              <a:t>voicethread</a:t>
            </a:r>
            <a:r>
              <a:rPr lang="en-US" baseline="0" dirty="0" smtClean="0"/>
              <a:t>, for example.  </a:t>
            </a:r>
            <a:r>
              <a:rPr lang="en-US" baseline="0" dirty="0" err="1" smtClean="0"/>
              <a:t>Voicethread</a:t>
            </a:r>
            <a:r>
              <a:rPr lang="en-US" baseline="0" dirty="0" smtClean="0"/>
              <a:t> is a internet-based technology medium in which students can display their research via video, audio, PowerPoint, </a:t>
            </a:r>
            <a:r>
              <a:rPr lang="en-US" baseline="0" dirty="0" err="1" smtClean="0"/>
              <a:t>Prezi</a:t>
            </a:r>
            <a:r>
              <a:rPr lang="en-US" baseline="0" dirty="0" smtClean="0"/>
              <a:t>, or even just text.  Not only can your students present their information, but other people can respond back in the same variety of ways.  Because students are performing with meaningful content for an authentic audience, utilizing </a:t>
            </a:r>
            <a:r>
              <a:rPr lang="en-US" baseline="0" dirty="0" err="1" smtClean="0"/>
              <a:t>voicethread</a:t>
            </a:r>
            <a:r>
              <a:rPr lang="en-US" baseline="0" dirty="0" smtClean="0"/>
              <a:t> ensures a clear increase in the </a:t>
            </a:r>
            <a:r>
              <a:rPr lang="en-US" baseline="0" dirty="0" err="1" smtClean="0"/>
              <a:t>LoTi</a:t>
            </a:r>
            <a:r>
              <a:rPr lang="en-US" baseline="0" dirty="0" smtClean="0"/>
              <a:t> levels for engaged learning.</a:t>
            </a:r>
            <a:endParaRPr lang="en-US" dirty="0"/>
          </a:p>
        </p:txBody>
      </p:sp>
      <p:sp>
        <p:nvSpPr>
          <p:cNvPr id="4" name="Slide Number Placeholder 3"/>
          <p:cNvSpPr>
            <a:spLocks noGrp="1"/>
          </p:cNvSpPr>
          <p:nvPr>
            <p:ph type="sldNum" sz="quarter" idx="10"/>
          </p:nvPr>
        </p:nvSpPr>
        <p:spPr/>
        <p:txBody>
          <a:bodyPr/>
          <a:lstStyle/>
          <a:p>
            <a:fld id="{AFD3A6A8-E1A1-42D0-9FE7-5FA17197453F}" type="slidenum">
              <a:rPr lang="en-US" smtClean="0"/>
              <a:t>9</a:t>
            </a:fld>
            <a:endParaRPr lang="en-US"/>
          </a:p>
        </p:txBody>
      </p:sp>
    </p:spTree>
    <p:extLst>
      <p:ext uri="{BB962C8B-B14F-4D97-AF65-F5344CB8AC3E}">
        <p14:creationId xmlns:p14="http://schemas.microsoft.com/office/powerpoint/2010/main" val="365332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77039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744226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20401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67382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086912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6314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583927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58688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463149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731533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50695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673826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74422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2040118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673826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086912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63142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583927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586888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463149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731533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50695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086912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744226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8D45E03-C249-4F9D-B5DB-BE96C25911E5}" type="datetimeFigureOut">
              <a:rPr lang="en-US" smtClean="0"/>
              <a:t>12/3/2011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204011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6314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D45E03-C249-4F9D-B5DB-BE96C25911E5}" type="datetimeFigureOut">
              <a:rPr lang="en-US" smtClean="0"/>
              <a:t>12/3/2011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158392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D45E03-C249-4F9D-B5DB-BE96C25911E5}" type="datetimeFigureOut">
              <a:rPr lang="en-US" smtClean="0"/>
              <a:t>12/3/2011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58688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D45E03-C249-4F9D-B5DB-BE96C25911E5}" type="datetimeFigureOut">
              <a:rPr lang="en-US" smtClean="0"/>
              <a:t>12/3/2011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46314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3731533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D45E03-C249-4F9D-B5DB-BE96C25911E5}" type="datetimeFigureOut">
              <a:rPr lang="en-US" smtClean="0"/>
              <a:t>12/3/2011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837CC-88DD-4664-8AB3-8C6BCCFBE3CB}" type="slidenum">
              <a:rPr lang="en-US" smtClean="0"/>
              <a:t>‹#›</a:t>
            </a:fld>
            <a:endParaRPr lang="en-US"/>
          </a:p>
        </p:txBody>
      </p:sp>
    </p:spTree>
    <p:extLst>
      <p:ext uri="{BB962C8B-B14F-4D97-AF65-F5344CB8AC3E}">
        <p14:creationId xmlns:p14="http://schemas.microsoft.com/office/powerpoint/2010/main" val="250695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45E03-C249-4F9D-B5DB-BE96C25911E5}" type="datetimeFigureOut">
              <a:rPr lang="en-US" smtClean="0"/>
              <a:t>12/3/2011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837CC-88DD-4664-8AB3-8C6BCCFBE3CB}" type="slidenum">
              <a:rPr lang="en-US" smtClean="0"/>
              <a:t>‹#›</a:t>
            </a:fld>
            <a:endParaRPr lang="en-US"/>
          </a:p>
        </p:txBody>
      </p:sp>
    </p:spTree>
    <p:extLst>
      <p:ext uri="{BB962C8B-B14F-4D97-AF65-F5344CB8AC3E}">
        <p14:creationId xmlns:p14="http://schemas.microsoft.com/office/powerpoint/2010/main" val="226007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QuestionShape"/>
          <p:cNvSpPr/>
          <p:nvPr/>
        </p:nvSpPr>
        <p:spPr>
          <a:xfrm>
            <a:off x="127000" y="127000"/>
            <a:ext cx="8890000" cy="2857500"/>
          </a:xfrm>
          <a:prstGeom prst="rect">
            <a:avLst/>
          </a:prstGeom>
        </p:spPr>
        <p:txBody>
          <a:bodyPr vert="horz" lIns="91440" tIns="45720" rIns="91440" bIns="45720" rtlCol="0" anchor="ctr">
            <a:normAutofit/>
          </a:bodyPr>
          <a:lstStyle/>
          <a:p>
            <a:pPr lvl="0" algn="ctr">
              <a:spcBef>
                <a:spcPct val="0"/>
              </a:spcBef>
              <a:buNone/>
            </a:pPr>
            <a:r>
              <a:rPr lang="en-US" sz="4400" smtClean="0">
                <a:solidFill>
                  <a:schemeClr val="tx1"/>
                </a:solidFill>
                <a:latin typeface="+mj-lt"/>
                <a:ea typeface="+mj-ea"/>
                <a:cs typeface="+mj-cs"/>
              </a:rPr>
              <a:t>iRespond Question Master</a:t>
            </a:r>
            <a:endParaRPr lang="en-US" sz="4400">
              <a:solidFill>
                <a:schemeClr val="tx1"/>
              </a:solidFill>
              <a:latin typeface="+mj-lt"/>
              <a:ea typeface="+mj-ea"/>
              <a:cs typeface="+mj-cs"/>
            </a:endParaRPr>
          </a:p>
        </p:txBody>
      </p:sp>
      <p:sp>
        <p:nvSpPr>
          <p:cNvPr id="8" name="AShape"/>
          <p:cNvSpPr/>
          <p:nvPr/>
        </p:nvSpPr>
        <p:spPr>
          <a:xfrm>
            <a:off x="127000" y="3111500"/>
            <a:ext cx="8890000" cy="711200"/>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Font typeface="Arial" pitchFamily="34" charset="0"/>
              <a:buNone/>
            </a:pPr>
            <a:r>
              <a:rPr lang="en-US" sz="3200" smtClean="0">
                <a:solidFill>
                  <a:schemeClr val="tx1"/>
                </a:solidFill>
              </a:rPr>
              <a:t>A.) Response A</a:t>
            </a:r>
            <a:endParaRPr lang="en-US" sz="3200">
              <a:solidFill>
                <a:schemeClr val="tx1"/>
              </a:solidFill>
            </a:endParaRPr>
          </a:p>
        </p:txBody>
      </p:sp>
      <p:sp>
        <p:nvSpPr>
          <p:cNvPr id="9" name="BShape"/>
          <p:cNvSpPr/>
          <p:nvPr/>
        </p:nvSpPr>
        <p:spPr>
          <a:xfrm>
            <a:off x="127000" y="3835400"/>
            <a:ext cx="8890000" cy="711200"/>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Font typeface="Arial" pitchFamily="34" charset="0"/>
              <a:buNone/>
            </a:pPr>
            <a:r>
              <a:rPr lang="en-US" sz="3200" smtClean="0">
                <a:solidFill>
                  <a:schemeClr val="tx1"/>
                </a:solidFill>
              </a:rPr>
              <a:t>B.) Response B</a:t>
            </a:r>
            <a:endParaRPr lang="en-US" sz="3200">
              <a:solidFill>
                <a:schemeClr val="tx1"/>
              </a:solidFill>
            </a:endParaRPr>
          </a:p>
        </p:txBody>
      </p:sp>
      <p:sp>
        <p:nvSpPr>
          <p:cNvPr id="10" name="CShape"/>
          <p:cNvSpPr/>
          <p:nvPr/>
        </p:nvSpPr>
        <p:spPr>
          <a:xfrm>
            <a:off x="127000" y="4559300"/>
            <a:ext cx="8890000" cy="711200"/>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Font typeface="Arial" pitchFamily="34" charset="0"/>
              <a:buNone/>
            </a:pPr>
            <a:r>
              <a:rPr lang="en-US" sz="3200" smtClean="0">
                <a:solidFill>
                  <a:schemeClr val="tx1"/>
                </a:solidFill>
              </a:rPr>
              <a:t>C.) Response C</a:t>
            </a:r>
            <a:endParaRPr lang="en-US" sz="3200">
              <a:solidFill>
                <a:schemeClr val="tx1"/>
              </a:solidFill>
            </a:endParaRPr>
          </a:p>
        </p:txBody>
      </p:sp>
      <p:sp>
        <p:nvSpPr>
          <p:cNvPr id="11" name="DShape"/>
          <p:cNvSpPr/>
          <p:nvPr/>
        </p:nvSpPr>
        <p:spPr>
          <a:xfrm>
            <a:off x="127000" y="5283200"/>
            <a:ext cx="8890000" cy="711200"/>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Font typeface="Arial" pitchFamily="34" charset="0"/>
              <a:buNone/>
            </a:pPr>
            <a:r>
              <a:rPr lang="en-US" sz="3200" smtClean="0">
                <a:solidFill>
                  <a:schemeClr val="tx1"/>
                </a:solidFill>
              </a:rPr>
              <a:t>D.) Response D</a:t>
            </a:r>
            <a:endParaRPr lang="en-US" sz="3200">
              <a:solidFill>
                <a:schemeClr val="tx1"/>
              </a:solidFill>
            </a:endParaRPr>
          </a:p>
        </p:txBody>
      </p:sp>
      <p:sp>
        <p:nvSpPr>
          <p:cNvPr id="12" name="EShape"/>
          <p:cNvSpPr/>
          <p:nvPr/>
        </p:nvSpPr>
        <p:spPr>
          <a:xfrm>
            <a:off x="127000" y="6007100"/>
            <a:ext cx="8890000" cy="711200"/>
          </a:xfrm>
          <a:prstGeom prst="rect">
            <a:avLst/>
          </a:prstGeom>
        </p:spPr>
        <p:txBody>
          <a:bodyPr vert="horz" lIns="91440" tIns="45720" rIns="91440" bIns="45720" rtlCol="0">
            <a:normAutofit/>
          </a:bodyPr>
          <a:lstStyle/>
          <a:p>
            <a:pPr marL="342900" lvl="0" indent="-342900" algn="l" defTabSz="914400" rtl="0" eaLnBrk="1" latinLnBrk="0" hangingPunct="1">
              <a:spcBef>
                <a:spcPct val="20000"/>
              </a:spcBef>
              <a:buFont typeface="Arial" pitchFamily="34" charset="0"/>
              <a:buNone/>
            </a:pPr>
            <a:r>
              <a:rPr lang="en-US" sz="3200" smtClean="0">
                <a:solidFill>
                  <a:schemeClr val="tx1"/>
                </a:solidFill>
              </a:rPr>
              <a:t>E.) Response E</a:t>
            </a:r>
            <a:endParaRPr lang="en-US" sz="3200">
              <a:solidFill>
                <a:schemeClr val="tx1"/>
              </a:solidFill>
            </a:endParaRPr>
          </a:p>
        </p:txBody>
      </p:sp>
      <p:sp>
        <p:nvSpPr>
          <p:cNvPr id="13" name="Percent"/>
          <p:cNvSpPr/>
          <p:nvPr/>
        </p:nvSpPr>
        <p:spPr>
          <a:xfrm>
            <a:off x="6350000" y="254000"/>
            <a:ext cx="2540000" cy="508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solidFill>
                  <a:srgbClr val="000000"/>
                </a:solidFill>
              </a:rPr>
              <a:t>Percent Complete 100%</a:t>
            </a:r>
            <a:endParaRPr lang="en-US" sz="1400">
              <a:solidFill>
                <a:srgbClr val="000000"/>
              </a:solidFill>
            </a:endParaRPr>
          </a:p>
        </p:txBody>
      </p:sp>
      <p:sp>
        <p:nvSpPr>
          <p:cNvPr id="14" name="Timer"/>
          <p:cNvSpPr/>
          <p:nvPr/>
        </p:nvSpPr>
        <p:spPr>
          <a:xfrm>
            <a:off x="254000" y="254000"/>
            <a:ext cx="2540000" cy="508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solidFill>
                  <a:srgbClr val="000000"/>
                </a:solidFill>
              </a:rPr>
              <a:t>00:30</a:t>
            </a:r>
            <a:endParaRPr lang="en-US" sz="1400">
              <a:solidFill>
                <a:srgbClr val="000000"/>
              </a:solidFill>
            </a:endParaRPr>
          </a:p>
        </p:txBody>
      </p:sp>
    </p:spTree>
    <p:extLst>
      <p:ext uri="{BB962C8B-B14F-4D97-AF65-F5344CB8AC3E}">
        <p14:creationId xmlns:p14="http://schemas.microsoft.com/office/powerpoint/2010/main" val="2260072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raphShape" hidden="1"/>
          <p:cNvSpPr/>
          <p:nvPr/>
        </p:nvSpPr>
        <p:spPr>
          <a:xfrm>
            <a:off x="127000" y="254000"/>
            <a:ext cx="1270000" cy="127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iRespond Graph</a:t>
            </a:r>
            <a:endParaRPr lang="en-US"/>
          </a:p>
        </p:txBody>
      </p:sp>
      <p:grpSp>
        <p:nvGrpSpPr>
          <p:cNvPr id="37" name="CorrectBarGroup"/>
          <p:cNvGrpSpPr/>
          <p:nvPr/>
        </p:nvGrpSpPr>
        <p:grpSpPr>
          <a:xfrm>
            <a:off x="1270000" y="3175000"/>
            <a:ext cx="2667000" cy="2540000"/>
            <a:chOff x="1270000" y="3175000"/>
            <a:chExt cx="2667000" cy="2540000"/>
          </a:xfrm>
        </p:grpSpPr>
        <p:sp>
          <p:nvSpPr>
            <p:cNvPr id="9" name="CorrectBar0"/>
            <p:cNvSpPr/>
            <p:nvPr userDrawn="1"/>
          </p:nvSpPr>
          <p:spPr>
            <a:xfrm>
              <a:off x="1270000" y="3175000"/>
              <a:ext cx="1079500" cy="254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rrectBar1"/>
            <p:cNvSpPr/>
            <p:nvPr userDrawn="1"/>
          </p:nvSpPr>
          <p:spPr>
            <a:xfrm>
              <a:off x="2857500" y="4445000"/>
              <a:ext cx="1079500" cy="1270000"/>
            </a:xfrm>
            <a:prstGeom prst="rect">
              <a:avLst/>
            </a:prstGeom>
            <a:solidFill>
              <a:srgbClr val="22FF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PercentLabelGroup"/>
          <p:cNvGrpSpPr/>
          <p:nvPr/>
        </p:nvGrpSpPr>
        <p:grpSpPr>
          <a:xfrm>
            <a:off x="1270000" y="1270000"/>
            <a:ext cx="7429500" cy="317500"/>
            <a:chOff x="1270000" y="1270000"/>
            <a:chExt cx="7429500" cy="317500"/>
          </a:xfrm>
        </p:grpSpPr>
        <p:sp>
          <p:nvSpPr>
            <p:cNvPr id="8" name="PercentLabel0"/>
            <p:cNvSpPr/>
            <p:nvPr userDrawn="1"/>
          </p:nvSpPr>
          <p:spPr>
            <a:xfrm>
              <a:off x="127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67%</a:t>
              </a:r>
              <a:endParaRPr lang="en-US" sz="2800">
                <a:solidFill>
                  <a:srgbClr val="000000"/>
                </a:solidFill>
              </a:endParaRPr>
            </a:p>
          </p:txBody>
        </p:sp>
        <p:sp>
          <p:nvSpPr>
            <p:cNvPr id="11" name="PercentLabel1"/>
            <p:cNvSpPr/>
            <p:nvPr userDrawn="1"/>
          </p:nvSpPr>
          <p:spPr>
            <a:xfrm>
              <a:off x="2857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33%</a:t>
              </a:r>
              <a:endParaRPr lang="en-US" sz="2800">
                <a:solidFill>
                  <a:srgbClr val="000000"/>
                </a:solidFill>
              </a:endParaRPr>
            </a:p>
          </p:txBody>
        </p:sp>
        <p:sp>
          <p:nvSpPr>
            <p:cNvPr id="14" name="PercentLabel2"/>
            <p:cNvSpPr/>
            <p:nvPr userDrawn="1"/>
          </p:nvSpPr>
          <p:spPr>
            <a:xfrm>
              <a:off x="4445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100%</a:t>
              </a:r>
              <a:endParaRPr lang="en-US" sz="2800">
                <a:solidFill>
                  <a:srgbClr val="000000"/>
                </a:solidFill>
              </a:endParaRPr>
            </a:p>
          </p:txBody>
        </p:sp>
        <p:sp>
          <p:nvSpPr>
            <p:cNvPr id="17" name="PercentLabel3"/>
            <p:cNvSpPr/>
            <p:nvPr userDrawn="1"/>
          </p:nvSpPr>
          <p:spPr>
            <a:xfrm>
              <a:off x="60325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100%</a:t>
              </a:r>
              <a:endParaRPr lang="en-US" sz="2800">
                <a:solidFill>
                  <a:srgbClr val="000000"/>
                </a:solidFill>
              </a:endParaRPr>
            </a:p>
          </p:txBody>
        </p:sp>
        <p:sp>
          <p:nvSpPr>
            <p:cNvPr id="20" name="PercentLabel4"/>
            <p:cNvSpPr/>
            <p:nvPr userDrawn="1"/>
          </p:nvSpPr>
          <p:spPr>
            <a:xfrm>
              <a:off x="7620000" y="1270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67%</a:t>
              </a:r>
              <a:endParaRPr lang="en-US" sz="2800">
                <a:solidFill>
                  <a:srgbClr val="000000"/>
                </a:solidFill>
              </a:endParaRPr>
            </a:p>
          </p:txBody>
        </p:sp>
      </p:grpSp>
      <p:grpSp>
        <p:nvGrpSpPr>
          <p:cNvPr id="38" name="IncorrectBarGroup"/>
          <p:cNvGrpSpPr/>
          <p:nvPr/>
        </p:nvGrpSpPr>
        <p:grpSpPr>
          <a:xfrm>
            <a:off x="4445000" y="1905000"/>
            <a:ext cx="4254500" cy="3810000"/>
            <a:chOff x="4445000" y="1905000"/>
            <a:chExt cx="4254500" cy="3810000"/>
          </a:xfrm>
        </p:grpSpPr>
        <p:sp>
          <p:nvSpPr>
            <p:cNvPr id="15" name="IncorrectBar2"/>
            <p:cNvSpPr/>
            <p:nvPr userDrawn="1"/>
          </p:nvSpPr>
          <p:spPr>
            <a:xfrm>
              <a:off x="44450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ncorrectBar3"/>
            <p:cNvSpPr/>
            <p:nvPr userDrawn="1"/>
          </p:nvSpPr>
          <p:spPr>
            <a:xfrm>
              <a:off x="6032500" y="1905000"/>
              <a:ext cx="1079500" cy="381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ncorrectBar4"/>
            <p:cNvSpPr/>
            <p:nvPr userDrawn="1"/>
          </p:nvSpPr>
          <p:spPr>
            <a:xfrm>
              <a:off x="7620000" y="3175000"/>
              <a:ext cx="1079500" cy="2540000"/>
            </a:xfrm>
            <a:prstGeom prst="rect">
              <a:avLst/>
            </a:prstGeom>
            <a:solidFill>
              <a:srgbClr val="FF222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XLabelGroup"/>
          <p:cNvGrpSpPr/>
          <p:nvPr/>
        </p:nvGrpSpPr>
        <p:grpSpPr>
          <a:xfrm>
            <a:off x="1270000" y="5842000"/>
            <a:ext cx="7429500" cy="317500"/>
            <a:chOff x="1270000" y="5842000"/>
            <a:chExt cx="7429500" cy="317500"/>
          </a:xfrm>
        </p:grpSpPr>
        <p:sp>
          <p:nvSpPr>
            <p:cNvPr id="10" name="XValueLabel0"/>
            <p:cNvSpPr/>
            <p:nvPr userDrawn="1"/>
          </p:nvSpPr>
          <p:spPr>
            <a:xfrm>
              <a:off x="127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A*</a:t>
              </a:r>
              <a:endParaRPr lang="en-US" sz="2800">
                <a:solidFill>
                  <a:srgbClr val="000000"/>
                </a:solidFill>
              </a:endParaRPr>
            </a:p>
          </p:txBody>
        </p:sp>
        <p:sp>
          <p:nvSpPr>
            <p:cNvPr id="13" name="XValueLabel1"/>
            <p:cNvSpPr/>
            <p:nvPr userDrawn="1"/>
          </p:nvSpPr>
          <p:spPr>
            <a:xfrm>
              <a:off x="2857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B*</a:t>
              </a:r>
              <a:endParaRPr lang="en-US" sz="2800">
                <a:solidFill>
                  <a:srgbClr val="000000"/>
                </a:solidFill>
              </a:endParaRPr>
            </a:p>
          </p:txBody>
        </p:sp>
        <p:sp>
          <p:nvSpPr>
            <p:cNvPr id="16" name="XValueLabel2"/>
            <p:cNvSpPr/>
            <p:nvPr userDrawn="1"/>
          </p:nvSpPr>
          <p:spPr>
            <a:xfrm>
              <a:off x="4445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C</a:t>
              </a:r>
              <a:endParaRPr lang="en-US" sz="2800">
                <a:solidFill>
                  <a:srgbClr val="000000"/>
                </a:solidFill>
              </a:endParaRPr>
            </a:p>
          </p:txBody>
        </p:sp>
        <p:sp>
          <p:nvSpPr>
            <p:cNvPr id="19" name="XValueLabel3"/>
            <p:cNvSpPr/>
            <p:nvPr userDrawn="1"/>
          </p:nvSpPr>
          <p:spPr>
            <a:xfrm>
              <a:off x="60325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D</a:t>
              </a:r>
              <a:endParaRPr lang="en-US" sz="2800">
                <a:solidFill>
                  <a:srgbClr val="000000"/>
                </a:solidFill>
              </a:endParaRPr>
            </a:p>
          </p:txBody>
        </p:sp>
        <p:sp>
          <p:nvSpPr>
            <p:cNvPr id="22" name="XValueLabel4"/>
            <p:cNvSpPr/>
            <p:nvPr userDrawn="1"/>
          </p:nvSpPr>
          <p:spPr>
            <a:xfrm>
              <a:off x="7620000" y="5842000"/>
              <a:ext cx="1079500" cy="3175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800" smtClean="0">
                  <a:solidFill>
                    <a:srgbClr val="000000"/>
                  </a:solidFill>
                </a:rPr>
                <a:t>E</a:t>
              </a:r>
              <a:endParaRPr lang="en-US" sz="2800">
                <a:solidFill>
                  <a:srgbClr val="000000"/>
                </a:solidFill>
              </a:endParaRPr>
            </a:p>
          </p:txBody>
        </p:sp>
      </p:grpSp>
      <p:grpSp>
        <p:nvGrpSpPr>
          <p:cNvPr id="36" name="AxisLineGroup"/>
          <p:cNvGrpSpPr/>
          <p:nvPr/>
        </p:nvGrpSpPr>
        <p:grpSpPr>
          <a:xfrm>
            <a:off x="889000" y="1587500"/>
            <a:ext cx="8001000" cy="4127500"/>
            <a:chOff x="889000" y="1587500"/>
            <a:chExt cx="8001000" cy="4127500"/>
          </a:xfrm>
        </p:grpSpPr>
        <p:cxnSp>
          <p:nvCxnSpPr>
            <p:cNvPr id="23" name="XAxisLine"/>
            <p:cNvCxnSpPr/>
            <p:nvPr userDrawn="1"/>
          </p:nvCxnSpPr>
          <p:spPr>
            <a:xfrm>
              <a:off x="889000" y="5715000"/>
              <a:ext cx="8001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YAxisLine"/>
            <p:cNvCxnSpPr/>
            <p:nvPr userDrawn="1"/>
          </p:nvCxnSpPr>
          <p:spPr>
            <a:xfrm>
              <a:off x="1016000" y="1587500"/>
              <a:ext cx="0" cy="41275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YAxisTick0"/>
            <p:cNvCxnSpPr/>
            <p:nvPr userDrawn="1"/>
          </p:nvCxnSpPr>
          <p:spPr>
            <a:xfrm>
              <a:off x="889000" y="571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7" name="YAxisTick1"/>
            <p:cNvCxnSpPr/>
            <p:nvPr userDrawn="1"/>
          </p:nvCxnSpPr>
          <p:spPr>
            <a:xfrm>
              <a:off x="889000" y="444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9" name="YAxisTick2"/>
            <p:cNvCxnSpPr/>
            <p:nvPr userDrawn="1"/>
          </p:nvCxnSpPr>
          <p:spPr>
            <a:xfrm>
              <a:off x="889000" y="317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YAxisTick3"/>
            <p:cNvCxnSpPr/>
            <p:nvPr userDrawn="1"/>
          </p:nvCxnSpPr>
          <p:spPr>
            <a:xfrm>
              <a:off x="889000" y="1905000"/>
              <a:ext cx="254000" cy="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34" name="YLabelGroup"/>
          <p:cNvGrpSpPr/>
          <p:nvPr/>
        </p:nvGrpSpPr>
        <p:grpSpPr>
          <a:xfrm>
            <a:off x="254000" y="1841500"/>
            <a:ext cx="762000" cy="3937000"/>
            <a:chOff x="254000" y="1841500"/>
            <a:chExt cx="762000" cy="3937000"/>
          </a:xfrm>
        </p:grpSpPr>
        <p:sp>
          <p:nvSpPr>
            <p:cNvPr id="26" name="YValueLabel0"/>
            <p:cNvSpPr/>
            <p:nvPr userDrawn="1"/>
          </p:nvSpPr>
          <p:spPr>
            <a:xfrm>
              <a:off x="254000" y="565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0</a:t>
              </a:r>
              <a:endParaRPr lang="en-US" sz="2000">
                <a:solidFill>
                  <a:srgbClr val="000000"/>
                </a:solidFill>
              </a:endParaRPr>
            </a:p>
          </p:txBody>
        </p:sp>
        <p:sp>
          <p:nvSpPr>
            <p:cNvPr id="28" name="YValueLabel1"/>
            <p:cNvSpPr/>
            <p:nvPr userDrawn="1"/>
          </p:nvSpPr>
          <p:spPr>
            <a:xfrm>
              <a:off x="254000" y="438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1</a:t>
              </a:r>
              <a:endParaRPr lang="en-US" sz="2000">
                <a:solidFill>
                  <a:srgbClr val="000000"/>
                </a:solidFill>
              </a:endParaRPr>
            </a:p>
          </p:txBody>
        </p:sp>
        <p:sp>
          <p:nvSpPr>
            <p:cNvPr id="30" name="YValueLabel2"/>
            <p:cNvSpPr/>
            <p:nvPr userDrawn="1"/>
          </p:nvSpPr>
          <p:spPr>
            <a:xfrm>
              <a:off x="254000" y="311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2</a:t>
              </a:r>
              <a:endParaRPr lang="en-US" sz="2000">
                <a:solidFill>
                  <a:srgbClr val="000000"/>
                </a:solidFill>
              </a:endParaRPr>
            </a:p>
          </p:txBody>
        </p:sp>
        <p:sp>
          <p:nvSpPr>
            <p:cNvPr id="32" name="YValueLabel3"/>
            <p:cNvSpPr/>
            <p:nvPr userDrawn="1"/>
          </p:nvSpPr>
          <p:spPr>
            <a:xfrm>
              <a:off x="254000" y="1841500"/>
              <a:ext cx="762000" cy="127000"/>
            </a:xfrm>
            <a:prstGeom prst="rect">
              <a:avLst/>
            </a:prstGeom>
            <a:solidFill>
              <a:schemeClr val="accent1">
                <a:alpha val="0"/>
              </a:schemeClr>
            </a:solid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000000"/>
                  </a:solidFill>
                </a:rPr>
                <a:t>3</a:t>
              </a:r>
              <a:endParaRPr lang="en-US" sz="2000">
                <a:solidFill>
                  <a:srgbClr val="000000"/>
                </a:solidFill>
              </a:endParaRPr>
            </a:p>
          </p:txBody>
        </p:sp>
      </p:grpSp>
    </p:spTree>
    <p:extLst>
      <p:ext uri="{BB962C8B-B14F-4D97-AF65-F5344CB8AC3E}">
        <p14:creationId xmlns:p14="http://schemas.microsoft.com/office/powerpoint/2010/main" val="22600720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11" Type="http://schemas.openxmlformats.org/officeDocument/2006/relationships/image" Target="../media/image31.png"/><Relationship Id="rId5" Type="http://schemas.openxmlformats.org/officeDocument/2006/relationships/image" Target="../media/image26.gif"/><Relationship Id="rId10" Type="http://schemas.openxmlformats.org/officeDocument/2006/relationships/image" Target="../media/image30.png"/><Relationship Id="rId4" Type="http://schemas.openxmlformats.org/officeDocument/2006/relationships/notesSlide" Target="../notesSlides/notesSlide14.xml"/><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2381250"/>
          </a:xfrm>
        </p:spPr>
        <p:txBody>
          <a:bodyPr>
            <a:normAutofit/>
          </a:bodyPr>
          <a:lstStyle/>
          <a:p>
            <a:r>
              <a:rPr lang="en-US" dirty="0" smtClean="0">
                <a:solidFill>
                  <a:srgbClr val="FFFF00"/>
                </a:solidFill>
                <a:latin typeface="Aharoni" pitchFamily="2" charset="-79"/>
                <a:cs typeface="Aharoni" pitchFamily="2" charset="-79"/>
              </a:rPr>
              <a:t>Integrating Technology to Promote Improved Academic Achievement</a:t>
            </a:r>
            <a:endParaRPr lang="en-US" dirty="0">
              <a:solidFill>
                <a:srgbClr val="FFFF00"/>
              </a:solidFill>
              <a:latin typeface="Aharoni" pitchFamily="2" charset="-79"/>
              <a:cs typeface="Aharoni" pitchFamily="2" charset="-79"/>
            </a:endParaRPr>
          </a:p>
        </p:txBody>
      </p:sp>
      <p:sp>
        <p:nvSpPr>
          <p:cNvPr id="3" name="Subtitle 2"/>
          <p:cNvSpPr>
            <a:spLocks noGrp="1"/>
          </p:cNvSpPr>
          <p:nvPr>
            <p:ph type="subTitle" idx="1"/>
          </p:nvPr>
        </p:nvSpPr>
        <p:spPr>
          <a:xfrm>
            <a:off x="2819400" y="5867400"/>
            <a:ext cx="3581400" cy="685800"/>
          </a:xfrm>
        </p:spPr>
        <p:txBody>
          <a:bodyPr/>
          <a:lstStyle/>
          <a:p>
            <a:r>
              <a:rPr lang="en-US" dirty="0" smtClean="0">
                <a:solidFill>
                  <a:srgbClr val="FFFF00"/>
                </a:solidFill>
              </a:rPr>
              <a:t>By Tracy </a:t>
            </a:r>
            <a:r>
              <a:rPr lang="en-US" dirty="0" err="1" smtClean="0">
                <a:solidFill>
                  <a:srgbClr val="FFFF00"/>
                </a:solidFill>
              </a:rPr>
              <a:t>Efaw</a:t>
            </a:r>
            <a:endParaRPr lang="en-US" dirty="0">
              <a:solidFill>
                <a:srgbClr val="FFFF00"/>
              </a:solidFill>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02681520"/>
      </p:ext>
    </p:extLst>
  </p:cSld>
  <p:clrMapOvr>
    <a:masterClrMapping/>
  </p:clrMapOvr>
  <mc:AlternateContent xmlns:mc="http://schemas.openxmlformats.org/markup-compatibility/2006">
    <mc:Choice xmlns:p14="http://schemas.microsoft.com/office/powerpoint/2010/main" Requires="p14">
      <p:transition spd="med" p14:dur="700" advTm="9430">
        <p:fade/>
      </p:transition>
    </mc:Choice>
    <mc:Fallback>
      <p:transition spd="med" advTm="9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0" presetClass="entr" presetSubtype="0" fill="hold" grpId="0" nodeType="afterEffect">
                                  <p:stCondLst>
                                    <p:cond delay="3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5000"/>
                            </p:stCondLst>
                            <p:childTnLst>
                              <p:par>
                                <p:cTn id="12" presetID="2" presetClass="entr" presetSubtype="4" fill="hold" grpId="0" nodeType="afterEffect">
                                  <p:stCondLst>
                                    <p:cond delay="225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0"/>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Spicing up your Research Unit</a:t>
            </a:r>
            <a:endParaRPr lang="en-US" b="1" dirty="0">
              <a:solidFill>
                <a:srgbClr val="FFFF00"/>
              </a:solidFill>
            </a:endParaRPr>
          </a:p>
        </p:txBody>
      </p:sp>
      <p:pic>
        <p:nvPicPr>
          <p:cNvPr id="512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866677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33600" y="6248400"/>
            <a:ext cx="4876800" cy="381000"/>
          </a:xfrm>
          <a:prstGeom prst="rect">
            <a:avLst/>
          </a:prstGeom>
          <a:noFill/>
        </p:spPr>
        <p:txBody>
          <a:bodyPr wrap="square" rtlCol="0">
            <a:spAutoFit/>
          </a:bodyPr>
          <a:lstStyle/>
          <a:p>
            <a:pPr algn="ctr"/>
            <a:r>
              <a:rPr lang="en-US" dirty="0" smtClean="0">
                <a:solidFill>
                  <a:srgbClr val="FFFF00"/>
                </a:solidFill>
              </a:rPr>
              <a:t>www.prezi.com</a:t>
            </a:r>
            <a:endParaRPr lang="en-US" dirty="0">
              <a:solidFill>
                <a:srgbClr val="FFFF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609192290"/>
      </p:ext>
    </p:extLst>
  </p:cSld>
  <p:clrMapOvr>
    <a:masterClrMapping/>
  </p:clrMapOvr>
  <mc:AlternateContent xmlns:mc="http://schemas.openxmlformats.org/markup-compatibility/2006">
    <mc:Choice xmlns:p14="http://schemas.microsoft.com/office/powerpoint/2010/main" Requires="p14">
      <p:transition spd="med" p14:dur="700" advTm="27395">
        <p:fade/>
      </p:transition>
    </mc:Choice>
    <mc:Fallback>
      <p:transition spd="med" advTm="273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4" presetClass="entr" presetSubtype="1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1000"/>
                                        <p:tgtEl>
                                          <p:spTgt spid="2"/>
                                        </p:tgtEl>
                                      </p:cBhvr>
                                    </p:animEffect>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Spicing up your Research Unit</a:t>
            </a:r>
            <a:endParaRPr lang="en-US" b="1" dirty="0">
              <a:solidFill>
                <a:srgbClr val="FFFF00"/>
              </a:solidFill>
            </a:endParaRPr>
          </a:p>
        </p:txBody>
      </p:sp>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9310"/>
          <a:stretch/>
        </p:blipFill>
        <p:spPr bwMode="auto">
          <a:xfrm>
            <a:off x="219634" y="1290918"/>
            <a:ext cx="860213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901" y="1676400"/>
            <a:ext cx="2895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3106" r="5396" b="3071"/>
          <a:stretch/>
        </p:blipFill>
        <p:spPr bwMode="auto">
          <a:xfrm>
            <a:off x="457199" y="1290918"/>
            <a:ext cx="3452719" cy="427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1290919"/>
            <a:ext cx="3111514" cy="427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4138" y="2033588"/>
            <a:ext cx="389572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774800"/>
      </p:ext>
    </p:extLst>
  </p:cSld>
  <p:clrMapOvr>
    <a:masterClrMapping/>
  </p:clrMapOvr>
  <mc:AlternateContent xmlns:mc="http://schemas.openxmlformats.org/markup-compatibility/2006">
    <mc:Choice xmlns:p14="http://schemas.microsoft.com/office/powerpoint/2010/main" Requires="p14">
      <p:transition spd="med" p14:dur="700" advTm="51682">
        <p:fade/>
      </p:transition>
    </mc:Choice>
    <mc:Fallback>
      <p:transition spd="med" advTm="51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ppt_x</p:attrName>
                                        </p:attrNameLst>
                                      </p:cBhvr>
                                      <p:tavLst>
                                        <p:tav tm="0">
                                          <p:val>
                                            <p:strVal val="#ppt_x"/>
                                          </p:val>
                                        </p:tav>
                                        <p:tav tm="100000">
                                          <p:val>
                                            <p:strVal val="#ppt_x"/>
                                          </p:val>
                                        </p:tav>
                                      </p:tavLst>
                                    </p:anim>
                                    <p:anim calcmode="lin" valueType="num">
                                      <p:cBhvr>
                                        <p:cTn id="11" dur="2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099"/>
                                        </p:tgtEl>
                                        <p:attrNameLst>
                                          <p:attrName>style.visibility</p:attrName>
                                        </p:attrNameLst>
                                      </p:cBhvr>
                                      <p:to>
                                        <p:strVal val="visible"/>
                                      </p:to>
                                    </p:set>
                                    <p:animEffect transition="in" filter="fade">
                                      <p:cBhvr>
                                        <p:cTn id="15" dur="1000"/>
                                        <p:tgtEl>
                                          <p:spTgt spid="4099"/>
                                        </p:tgtEl>
                                      </p:cBhvr>
                                    </p:animEffect>
                                  </p:childTnLst>
                                </p:cTn>
                              </p:par>
                            </p:childTnLst>
                          </p:cTn>
                        </p:par>
                        <p:par>
                          <p:cTn id="16" fill="hold">
                            <p:stCondLst>
                              <p:cond delay="3500"/>
                            </p:stCondLst>
                            <p:childTnLst>
                              <p:par>
                                <p:cTn id="17" presetID="10" presetClass="entr" presetSubtype="0" fill="hold" nodeType="afterEffect">
                                  <p:stCondLst>
                                    <p:cond delay="50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1000"/>
                                        <p:tgtEl>
                                          <p:spTgt spid="4100"/>
                                        </p:tgtEl>
                                      </p:cBhvr>
                                    </p:animEffec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4101"/>
                                        </p:tgtEl>
                                        <p:attrNameLst>
                                          <p:attrName>style.visibility</p:attrName>
                                        </p:attrNameLst>
                                      </p:cBhvr>
                                      <p:to>
                                        <p:strVal val="visible"/>
                                      </p:to>
                                    </p:set>
                                    <p:animEffect transition="in" filter="fade">
                                      <p:cBhvr>
                                        <p:cTn id="23" dur="1000"/>
                                        <p:tgtEl>
                                          <p:spTgt spid="4101"/>
                                        </p:tgtEl>
                                      </p:cBhvr>
                                    </p:animEffect>
                                  </p:childTnLst>
                                </p:cTn>
                              </p:par>
                              <p:par>
                                <p:cTn id="24" presetID="10" presetClass="exit" presetSubtype="0" fill="hold" nodeType="withEffect">
                                  <p:stCondLst>
                                    <p:cond delay="5000"/>
                                  </p:stCondLst>
                                  <p:childTnLst>
                                    <p:animEffect transition="out" filter="fade">
                                      <p:cBhvr>
                                        <p:cTn id="25" dur="500"/>
                                        <p:tgtEl>
                                          <p:spTgt spid="4099"/>
                                        </p:tgtEl>
                                      </p:cBhvr>
                                    </p:animEffect>
                                    <p:set>
                                      <p:cBhvr>
                                        <p:cTn id="26" dur="1" fill="hold">
                                          <p:stCondLst>
                                            <p:cond delay="499"/>
                                          </p:stCondLst>
                                        </p:cTn>
                                        <p:tgtEl>
                                          <p:spTgt spid="4099"/>
                                        </p:tgtEl>
                                        <p:attrNameLst>
                                          <p:attrName>style.visibility</p:attrName>
                                        </p:attrNameLst>
                                      </p:cBhvr>
                                      <p:to>
                                        <p:strVal val="hidden"/>
                                      </p:to>
                                    </p:set>
                                  </p:childTnLst>
                                </p:cTn>
                              </p:par>
                              <p:par>
                                <p:cTn id="27" presetID="10" presetClass="exit" presetSubtype="0" fill="hold" nodeType="withEffect">
                                  <p:stCondLst>
                                    <p:cond delay="6000"/>
                                  </p:stCondLst>
                                  <p:childTnLst>
                                    <p:animEffect transition="out" filter="fade">
                                      <p:cBhvr>
                                        <p:cTn id="28" dur="500"/>
                                        <p:tgtEl>
                                          <p:spTgt spid="4100"/>
                                        </p:tgtEl>
                                      </p:cBhvr>
                                    </p:animEffect>
                                    <p:set>
                                      <p:cBhvr>
                                        <p:cTn id="29" dur="1" fill="hold">
                                          <p:stCondLst>
                                            <p:cond delay="499"/>
                                          </p:stCondLst>
                                        </p:cTn>
                                        <p:tgtEl>
                                          <p:spTgt spid="4100"/>
                                        </p:tgtEl>
                                        <p:attrNameLst>
                                          <p:attrName>style.visibility</p:attrName>
                                        </p:attrNameLst>
                                      </p:cBhvr>
                                      <p:to>
                                        <p:strVal val="hidden"/>
                                      </p:to>
                                    </p:set>
                                  </p:childTnLst>
                                </p:cTn>
                              </p:par>
                              <p:par>
                                <p:cTn id="30" presetID="10" presetClass="exit" presetSubtype="0" fill="hold" nodeType="withEffect">
                                  <p:stCondLst>
                                    <p:cond delay="7000"/>
                                  </p:stCondLst>
                                  <p:childTnLst>
                                    <p:animEffect transition="out" filter="fade">
                                      <p:cBhvr>
                                        <p:cTn id="31" dur="500"/>
                                        <p:tgtEl>
                                          <p:spTgt spid="4101"/>
                                        </p:tgtEl>
                                      </p:cBhvr>
                                    </p:animEffect>
                                    <p:set>
                                      <p:cBhvr>
                                        <p:cTn id="32" dur="1" fill="hold">
                                          <p:stCondLst>
                                            <p:cond delay="499"/>
                                          </p:stCondLst>
                                        </p:cTn>
                                        <p:tgtEl>
                                          <p:spTgt spid="4101"/>
                                        </p:tgtEl>
                                        <p:attrNameLst>
                                          <p:attrName>style.visibility</p:attrName>
                                        </p:attrNameLst>
                                      </p:cBhvr>
                                      <p:to>
                                        <p:strVal val="hidden"/>
                                      </p:to>
                                    </p:set>
                                  </p:childTnLst>
                                </p:cTn>
                              </p:par>
                              <p:par>
                                <p:cTn id="33" presetID="53" presetClass="entr" presetSubtype="16" fill="hold" nodeType="withEffect">
                                  <p:stCondLst>
                                    <p:cond delay="8250"/>
                                  </p:stCondLst>
                                  <p:childTnLst>
                                    <p:set>
                                      <p:cBhvr>
                                        <p:cTn id="34" dur="1" fill="hold">
                                          <p:stCondLst>
                                            <p:cond delay="0"/>
                                          </p:stCondLst>
                                        </p:cTn>
                                        <p:tgtEl>
                                          <p:spTgt spid="4098"/>
                                        </p:tgtEl>
                                        <p:attrNameLst>
                                          <p:attrName>style.visibility</p:attrName>
                                        </p:attrNameLst>
                                      </p:cBhvr>
                                      <p:to>
                                        <p:strVal val="visible"/>
                                      </p:to>
                                    </p:set>
                                    <p:anim calcmode="lin" valueType="num">
                                      <p:cBhvr>
                                        <p:cTn id="35" dur="500" fill="hold"/>
                                        <p:tgtEl>
                                          <p:spTgt spid="4098"/>
                                        </p:tgtEl>
                                        <p:attrNameLst>
                                          <p:attrName>ppt_w</p:attrName>
                                        </p:attrNameLst>
                                      </p:cBhvr>
                                      <p:tavLst>
                                        <p:tav tm="0">
                                          <p:val>
                                            <p:fltVal val="0"/>
                                          </p:val>
                                        </p:tav>
                                        <p:tav tm="100000">
                                          <p:val>
                                            <p:strVal val="#ppt_w"/>
                                          </p:val>
                                        </p:tav>
                                      </p:tavLst>
                                    </p:anim>
                                    <p:anim calcmode="lin" valueType="num">
                                      <p:cBhvr>
                                        <p:cTn id="36" dur="500" fill="hold"/>
                                        <p:tgtEl>
                                          <p:spTgt spid="4098"/>
                                        </p:tgtEl>
                                        <p:attrNameLst>
                                          <p:attrName>ppt_h</p:attrName>
                                        </p:attrNameLst>
                                      </p:cBhvr>
                                      <p:tavLst>
                                        <p:tav tm="0">
                                          <p:val>
                                            <p:fltVal val="0"/>
                                          </p:val>
                                        </p:tav>
                                        <p:tav tm="100000">
                                          <p:val>
                                            <p:strVal val="#ppt_h"/>
                                          </p:val>
                                        </p:tav>
                                      </p:tavLst>
                                    </p:anim>
                                    <p:animEffect transition="in" filter="fade">
                                      <p:cBhvr>
                                        <p:cTn id="37" dur="500"/>
                                        <p:tgtEl>
                                          <p:spTgt spid="4098"/>
                                        </p:tgtEl>
                                      </p:cBhvr>
                                    </p:animEffect>
                                  </p:childTnLst>
                                </p:cTn>
                              </p:par>
                            </p:childTnLst>
                          </p:cTn>
                        </p:par>
                        <p:par>
                          <p:cTn id="38" fill="hold">
                            <p:stCondLst>
                              <p:cond delay="13750"/>
                            </p:stCondLst>
                            <p:childTnLst>
                              <p:par>
                                <p:cTn id="39" presetID="10" presetClass="exit" presetSubtype="0" fill="hold" nodeType="afterEffect">
                                  <p:stCondLst>
                                    <p:cond delay="4750"/>
                                  </p:stCondLst>
                                  <p:childTnLst>
                                    <p:animEffect transition="out" filter="fade">
                                      <p:cBhvr>
                                        <p:cTn id="40" dur="1000"/>
                                        <p:tgtEl>
                                          <p:spTgt spid="4098"/>
                                        </p:tgtEl>
                                      </p:cBhvr>
                                    </p:animEffect>
                                    <p:set>
                                      <p:cBhvr>
                                        <p:cTn id="41" dur="1" fill="hold">
                                          <p:stCondLst>
                                            <p:cond delay="999"/>
                                          </p:stCondLst>
                                        </p:cTn>
                                        <p:tgtEl>
                                          <p:spTgt spid="4098"/>
                                        </p:tgtEl>
                                        <p:attrNameLst>
                                          <p:attrName>style.visibility</p:attrName>
                                        </p:attrNameLst>
                                      </p:cBhvr>
                                      <p:to>
                                        <p:strVal val="hidden"/>
                                      </p:to>
                                    </p:set>
                                  </p:childTnLst>
                                </p:cTn>
                              </p:par>
                            </p:childTnLst>
                          </p:cTn>
                        </p:par>
                        <p:par>
                          <p:cTn id="42" fill="hold">
                            <p:stCondLst>
                              <p:cond delay="19500"/>
                            </p:stCondLst>
                            <p:childTnLst>
                              <p:par>
                                <p:cTn id="43" presetID="53" presetClass="entr" presetSubtype="16" fill="hold" nodeType="afterEffect">
                                  <p:stCondLst>
                                    <p:cond delay="0"/>
                                  </p:stCondLst>
                                  <p:childTnLst>
                                    <p:set>
                                      <p:cBhvr>
                                        <p:cTn id="44" dur="1" fill="hold">
                                          <p:stCondLst>
                                            <p:cond delay="0"/>
                                          </p:stCondLst>
                                        </p:cTn>
                                        <p:tgtEl>
                                          <p:spTgt spid="7170"/>
                                        </p:tgtEl>
                                        <p:attrNameLst>
                                          <p:attrName>style.visibility</p:attrName>
                                        </p:attrNameLst>
                                      </p:cBhvr>
                                      <p:to>
                                        <p:strVal val="visible"/>
                                      </p:to>
                                    </p:set>
                                    <p:anim calcmode="lin" valueType="num">
                                      <p:cBhvr>
                                        <p:cTn id="45" dur="1000" fill="hold"/>
                                        <p:tgtEl>
                                          <p:spTgt spid="7170"/>
                                        </p:tgtEl>
                                        <p:attrNameLst>
                                          <p:attrName>ppt_w</p:attrName>
                                        </p:attrNameLst>
                                      </p:cBhvr>
                                      <p:tavLst>
                                        <p:tav tm="0">
                                          <p:val>
                                            <p:fltVal val="0"/>
                                          </p:val>
                                        </p:tav>
                                        <p:tav tm="100000">
                                          <p:val>
                                            <p:strVal val="#ppt_w"/>
                                          </p:val>
                                        </p:tav>
                                      </p:tavLst>
                                    </p:anim>
                                    <p:anim calcmode="lin" valueType="num">
                                      <p:cBhvr>
                                        <p:cTn id="46" dur="1000" fill="hold"/>
                                        <p:tgtEl>
                                          <p:spTgt spid="7170"/>
                                        </p:tgtEl>
                                        <p:attrNameLst>
                                          <p:attrName>ppt_h</p:attrName>
                                        </p:attrNameLst>
                                      </p:cBhvr>
                                      <p:tavLst>
                                        <p:tav tm="0">
                                          <p:val>
                                            <p:fltVal val="0"/>
                                          </p:val>
                                        </p:tav>
                                        <p:tav tm="100000">
                                          <p:val>
                                            <p:strVal val="#ppt_h"/>
                                          </p:val>
                                        </p:tav>
                                      </p:tavLst>
                                    </p:anim>
                                    <p:animEffect transition="in" filter="fade">
                                      <p:cBhvr>
                                        <p:cTn id="47"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Spicing up your Research Unit</a:t>
            </a:r>
            <a:endParaRPr lang="en-US" b="1" dirty="0">
              <a:solidFill>
                <a:srgbClr val="FFFF00"/>
              </a:solidFill>
            </a:endParaRPr>
          </a:p>
        </p:txBody>
      </p:sp>
      <p:sp>
        <p:nvSpPr>
          <p:cNvPr id="4" name="TextBox 3"/>
          <p:cNvSpPr txBox="1"/>
          <p:nvPr/>
        </p:nvSpPr>
        <p:spPr>
          <a:xfrm>
            <a:off x="3124200" y="6477000"/>
            <a:ext cx="3200400" cy="369332"/>
          </a:xfrm>
          <a:prstGeom prst="rect">
            <a:avLst/>
          </a:prstGeom>
          <a:noFill/>
        </p:spPr>
        <p:txBody>
          <a:bodyPr wrap="square" rtlCol="0">
            <a:spAutoFit/>
          </a:bodyPr>
          <a:lstStyle/>
          <a:p>
            <a:pPr algn="ctr"/>
            <a:r>
              <a:rPr lang="en-US" dirty="0" smtClean="0">
                <a:solidFill>
                  <a:srgbClr val="FFFF00"/>
                </a:solidFill>
              </a:rPr>
              <a:t>www.wordle.net</a:t>
            </a:r>
            <a:endParaRPr lang="en-US" dirty="0">
              <a:solidFill>
                <a:srgbClr val="FFFF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8657671"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8983043"/>
      </p:ext>
    </p:extLst>
  </p:cSld>
  <p:clrMapOvr>
    <a:masterClrMapping/>
  </p:clrMapOvr>
  <mc:AlternateContent xmlns:mc="http://schemas.openxmlformats.org/markup-compatibility/2006">
    <mc:Choice xmlns:p14="http://schemas.microsoft.com/office/powerpoint/2010/main" Requires="p14">
      <p:transition spd="med" p14:dur="700" advTm="21536">
        <p:fade/>
      </p:transition>
    </mc:Choice>
    <mc:Fallback>
      <p:transition spd="med" advTm="215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Smart pens</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0386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329" y="2667000"/>
            <a:ext cx="5181600" cy="3951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67553"/>
            <a:ext cx="44291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57175"/>
            <a:ext cx="2400300"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2337" y="1951182"/>
            <a:ext cx="2524125" cy="189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3592752"/>
      </p:ext>
    </p:extLst>
  </p:cSld>
  <p:clrMapOvr>
    <a:masterClrMapping/>
  </p:clrMapOvr>
  <mc:AlternateContent xmlns:mc="http://schemas.openxmlformats.org/markup-compatibility/2006">
    <mc:Choice xmlns:p14="http://schemas.microsoft.com/office/powerpoint/2010/main" Requires="p14">
      <p:transition spd="slow" p14:dur="2000" advTm="27317"/>
    </mc:Choice>
    <mc:Fallback>
      <p:transition spd="slow" advTm="27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nodeType="afterEffect">
                                  <p:stCondLst>
                                    <p:cond delay="1500"/>
                                  </p:stCondLst>
                                  <p:childTnLst>
                                    <p:set>
                                      <p:cBhvr>
                                        <p:cTn id="9" dur="1" fill="hold">
                                          <p:stCondLst>
                                            <p:cond delay="0"/>
                                          </p:stCondLst>
                                        </p:cTn>
                                        <p:tgtEl>
                                          <p:spTgt spid="2052"/>
                                        </p:tgtEl>
                                        <p:attrNameLst>
                                          <p:attrName>style.visibility</p:attrName>
                                        </p:attrNameLst>
                                      </p:cBhvr>
                                      <p:to>
                                        <p:strVal val="visible"/>
                                      </p:to>
                                    </p:set>
                                    <p:anim calcmode="lin" valueType="num">
                                      <p:cBhvr additive="base">
                                        <p:cTn id="10" dur="1000" fill="hold"/>
                                        <p:tgtEl>
                                          <p:spTgt spid="2052"/>
                                        </p:tgtEl>
                                        <p:attrNameLst>
                                          <p:attrName>ppt_x</p:attrName>
                                        </p:attrNameLst>
                                      </p:cBhvr>
                                      <p:tavLst>
                                        <p:tav tm="0">
                                          <p:val>
                                            <p:strVal val="#ppt_x"/>
                                          </p:val>
                                        </p:tav>
                                        <p:tav tm="100000">
                                          <p:val>
                                            <p:strVal val="#ppt_x"/>
                                          </p:val>
                                        </p:tav>
                                      </p:tavLst>
                                    </p:anim>
                                    <p:anim calcmode="lin" valueType="num">
                                      <p:cBhvr additive="base">
                                        <p:cTn id="11" dur="1000" fill="hold"/>
                                        <p:tgtEl>
                                          <p:spTgt spid="2052"/>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8" fill="hold" nodeType="afterEffect">
                                  <p:stCondLst>
                                    <p:cond delay="500"/>
                                  </p:stCondLst>
                                  <p:childTnLst>
                                    <p:set>
                                      <p:cBhvr>
                                        <p:cTn id="14" dur="1" fill="hold">
                                          <p:stCondLst>
                                            <p:cond delay="0"/>
                                          </p:stCondLst>
                                        </p:cTn>
                                        <p:tgtEl>
                                          <p:spTgt spid="2053"/>
                                        </p:tgtEl>
                                        <p:attrNameLst>
                                          <p:attrName>style.visibility</p:attrName>
                                        </p:attrNameLst>
                                      </p:cBhvr>
                                      <p:to>
                                        <p:strVal val="visible"/>
                                      </p:to>
                                    </p:set>
                                    <p:anim calcmode="lin" valueType="num">
                                      <p:cBhvr additive="base">
                                        <p:cTn id="15" dur="1000" fill="hold"/>
                                        <p:tgtEl>
                                          <p:spTgt spid="2053"/>
                                        </p:tgtEl>
                                        <p:attrNameLst>
                                          <p:attrName>ppt_x</p:attrName>
                                        </p:attrNameLst>
                                      </p:cBhvr>
                                      <p:tavLst>
                                        <p:tav tm="0">
                                          <p:val>
                                            <p:strVal val="0-#ppt_w/2"/>
                                          </p:val>
                                        </p:tav>
                                        <p:tav tm="100000">
                                          <p:val>
                                            <p:strVal val="#ppt_x"/>
                                          </p:val>
                                        </p:tav>
                                      </p:tavLst>
                                    </p:anim>
                                    <p:anim calcmode="lin" valueType="num">
                                      <p:cBhvr additive="base">
                                        <p:cTn id="16" dur="1000" fill="hold"/>
                                        <p:tgtEl>
                                          <p:spTgt spid="2053"/>
                                        </p:tgtEl>
                                        <p:attrNameLst>
                                          <p:attrName>ppt_y</p:attrName>
                                        </p:attrNameLst>
                                      </p:cBhvr>
                                      <p:tavLst>
                                        <p:tav tm="0">
                                          <p:val>
                                            <p:strVal val="#ppt_y"/>
                                          </p:val>
                                        </p:tav>
                                        <p:tav tm="100000">
                                          <p:val>
                                            <p:strVal val="#ppt_y"/>
                                          </p:val>
                                        </p:tav>
                                      </p:tavLst>
                                    </p:anim>
                                  </p:childTnLst>
                                </p:cTn>
                              </p:par>
                            </p:childTnLst>
                          </p:cTn>
                        </p:par>
                        <p:par>
                          <p:cTn id="17" fill="hold">
                            <p:stCondLst>
                              <p:cond delay="4000"/>
                            </p:stCondLst>
                            <p:childTnLst>
                              <p:par>
                                <p:cTn id="18" presetID="2" presetClass="entr" presetSubtype="2" fill="hold" nodeType="afterEffect">
                                  <p:stCondLst>
                                    <p:cond delay="500"/>
                                  </p:stCondLst>
                                  <p:childTnLst>
                                    <p:set>
                                      <p:cBhvr>
                                        <p:cTn id="19" dur="1" fill="hold">
                                          <p:stCondLst>
                                            <p:cond delay="0"/>
                                          </p:stCondLst>
                                        </p:cTn>
                                        <p:tgtEl>
                                          <p:spTgt spid="2054"/>
                                        </p:tgtEl>
                                        <p:attrNameLst>
                                          <p:attrName>style.visibility</p:attrName>
                                        </p:attrNameLst>
                                      </p:cBhvr>
                                      <p:to>
                                        <p:strVal val="visible"/>
                                      </p:to>
                                    </p:set>
                                    <p:anim calcmode="lin" valueType="num">
                                      <p:cBhvr additive="base">
                                        <p:cTn id="20" dur="1000" fill="hold"/>
                                        <p:tgtEl>
                                          <p:spTgt spid="2054"/>
                                        </p:tgtEl>
                                        <p:attrNameLst>
                                          <p:attrName>ppt_x</p:attrName>
                                        </p:attrNameLst>
                                      </p:cBhvr>
                                      <p:tavLst>
                                        <p:tav tm="0">
                                          <p:val>
                                            <p:strVal val="1+#ppt_w/2"/>
                                          </p:val>
                                        </p:tav>
                                        <p:tav tm="100000">
                                          <p:val>
                                            <p:strVal val="#ppt_x"/>
                                          </p:val>
                                        </p:tav>
                                      </p:tavLst>
                                    </p:anim>
                                    <p:anim calcmode="lin" valueType="num">
                                      <p:cBhvr additive="base">
                                        <p:cTn id="21" dur="1000" fill="hold"/>
                                        <p:tgtEl>
                                          <p:spTgt spid="2054"/>
                                        </p:tgtEl>
                                        <p:attrNameLst>
                                          <p:attrName>ppt_y</p:attrName>
                                        </p:attrNameLst>
                                      </p:cBhvr>
                                      <p:tavLst>
                                        <p:tav tm="0">
                                          <p:val>
                                            <p:strVal val="#ppt_y"/>
                                          </p:val>
                                        </p:tav>
                                        <p:tav tm="100000">
                                          <p:val>
                                            <p:strVal val="#ppt_y"/>
                                          </p:val>
                                        </p:tav>
                                      </p:tavLst>
                                    </p:anim>
                                  </p:childTnLst>
                                </p:cTn>
                              </p:par>
                            </p:childTnLst>
                          </p:cTn>
                        </p:par>
                        <p:par>
                          <p:cTn id="22" fill="hold">
                            <p:stCondLst>
                              <p:cond delay="5500"/>
                            </p:stCondLst>
                            <p:childTnLst>
                              <p:par>
                                <p:cTn id="23" presetID="2" presetClass="entr" presetSubtype="4" fill="hold" nodeType="afterEffect">
                                  <p:stCondLst>
                                    <p:cond delay="50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1000" fill="hold"/>
                                        <p:tgtEl>
                                          <p:spTgt spid="2051"/>
                                        </p:tgtEl>
                                        <p:attrNameLst>
                                          <p:attrName>ppt_x</p:attrName>
                                        </p:attrNameLst>
                                      </p:cBhvr>
                                      <p:tavLst>
                                        <p:tav tm="0">
                                          <p:val>
                                            <p:strVal val="#ppt_x"/>
                                          </p:val>
                                        </p:tav>
                                        <p:tav tm="100000">
                                          <p:val>
                                            <p:strVal val="#ppt_x"/>
                                          </p:val>
                                        </p:tav>
                                      </p:tavLst>
                                    </p:anim>
                                    <p:anim calcmode="lin" valueType="num">
                                      <p:cBhvr additive="base">
                                        <p:cTn id="26" dur="1000" fill="hold"/>
                                        <p:tgtEl>
                                          <p:spTgt spid="2051"/>
                                        </p:tgtEl>
                                        <p:attrNameLst>
                                          <p:attrName>ppt_y</p:attrName>
                                        </p:attrNameLst>
                                      </p:cBhvr>
                                      <p:tavLst>
                                        <p:tav tm="0">
                                          <p:val>
                                            <p:strVal val="1+#ppt_h/2"/>
                                          </p:val>
                                        </p:tav>
                                        <p:tav tm="100000">
                                          <p:val>
                                            <p:strVal val="#ppt_y"/>
                                          </p:val>
                                        </p:tav>
                                      </p:tavLst>
                                    </p:anim>
                                  </p:childTnLst>
                                </p:cTn>
                              </p:par>
                            </p:childTnLst>
                          </p:cTn>
                        </p:par>
                        <p:par>
                          <p:cTn id="27" fill="hold">
                            <p:stCondLst>
                              <p:cond delay="7000"/>
                            </p:stCondLst>
                            <p:childTnLst>
                              <p:par>
                                <p:cTn id="28" presetID="2" presetClass="entr" presetSubtype="4" fill="hold" nodeType="after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additive="base">
                                        <p:cTn id="30" dur="1000" fill="hold"/>
                                        <p:tgtEl>
                                          <p:spTgt spid="2050"/>
                                        </p:tgtEl>
                                        <p:attrNameLst>
                                          <p:attrName>ppt_x</p:attrName>
                                        </p:attrNameLst>
                                      </p:cBhvr>
                                      <p:tavLst>
                                        <p:tav tm="0">
                                          <p:val>
                                            <p:strVal val="#ppt_x"/>
                                          </p:val>
                                        </p:tav>
                                        <p:tav tm="100000">
                                          <p:val>
                                            <p:strVal val="#ppt_x"/>
                                          </p:val>
                                        </p:tav>
                                      </p:tavLst>
                                    </p:anim>
                                    <p:anim calcmode="lin" valueType="num">
                                      <p:cBhvr additive="base">
                                        <p:cTn id="31" dur="10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5824" y="228600"/>
            <a:ext cx="8229600" cy="1143000"/>
          </a:xfrm>
        </p:spPr>
        <p:txBody>
          <a:bodyPr>
            <a:noAutofit/>
          </a:bodyPr>
          <a:lstStyle/>
          <a:p>
            <a:r>
              <a:rPr lang="en-US" sz="6600" b="1" dirty="0" smtClean="0">
                <a:solidFill>
                  <a:srgbClr val="FF0000"/>
                </a:solidFill>
              </a:rPr>
              <a:t>Technology </a:t>
            </a:r>
            <a:r>
              <a:rPr lang="en-US" sz="6600" b="1" dirty="0" smtClean="0">
                <a:solidFill>
                  <a:srgbClr val="FF0000"/>
                </a:solidFill>
              </a:rPr>
              <a:t>Abounds!!</a:t>
            </a:r>
            <a:endParaRPr lang="en-US" sz="6600" b="1"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3509" y="1259542"/>
            <a:ext cx="3530600" cy="323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9200" y="4272290"/>
            <a:ext cx="21717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34553" y="2598739"/>
            <a:ext cx="38100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4929" y="4100840"/>
            <a:ext cx="2514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1299882"/>
            <a:ext cx="28956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993970"/>
      </p:ext>
    </p:extLst>
  </p:cSld>
  <p:clrMapOvr>
    <a:masterClrMapping/>
  </p:clrMapOvr>
  <mc:AlternateContent xmlns:mc="http://schemas.openxmlformats.org/markup-compatibility/2006">
    <mc:Choice xmlns:p14="http://schemas.microsoft.com/office/powerpoint/2010/main" Requires="p14">
      <p:transition spd="med" p14:dur="700" advTm="29319">
        <p:fade/>
      </p:transition>
    </mc:Choice>
    <mc:Fallback>
      <p:transition spd="med" advTm="29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3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childTnLst>
                          </p:cTn>
                        </p:par>
                        <p:par>
                          <p:cTn id="13" fill="hold">
                            <p:stCondLst>
                              <p:cond delay="2000"/>
                            </p:stCondLst>
                            <p:childTnLst>
                              <p:par>
                                <p:cTn id="14" presetID="10" presetClass="entr" presetSubtype="0" fill="hold" nodeType="afterEffect">
                                  <p:stCondLst>
                                    <p:cond delay="100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1500"/>
                                        <p:tgtEl>
                                          <p:spTgt spid="5123"/>
                                        </p:tgtEl>
                                      </p:cBhvr>
                                    </p:animEffect>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1500"/>
                                        <p:tgtEl>
                                          <p:spTgt spid="5124"/>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5125"/>
                                        </p:tgtEl>
                                        <p:attrNameLst>
                                          <p:attrName>style.visibility</p:attrName>
                                        </p:attrNameLst>
                                      </p:cBhvr>
                                      <p:to>
                                        <p:strVal val="visible"/>
                                      </p:to>
                                    </p:set>
                                    <p:animEffect transition="in" filter="fade">
                                      <p:cBhvr>
                                        <p:cTn id="24" dur="1500"/>
                                        <p:tgtEl>
                                          <p:spTgt spid="5125"/>
                                        </p:tgtEl>
                                      </p:cBhvr>
                                    </p:animEffect>
                                  </p:childTnLst>
                                </p:cTn>
                              </p:par>
                            </p:childTnLst>
                          </p:cTn>
                        </p:par>
                        <p:par>
                          <p:cTn id="25" fill="hold">
                            <p:stCondLst>
                              <p:cond delay="7500"/>
                            </p:stCondLst>
                            <p:childTnLst>
                              <p:par>
                                <p:cTn id="26" presetID="10" presetClass="entr" presetSubtype="0" fill="hold" nodeType="afterEffect">
                                  <p:stCondLst>
                                    <p:cond delay="0"/>
                                  </p:stCondLst>
                                  <p:childTnLst>
                                    <p:set>
                                      <p:cBhvr>
                                        <p:cTn id="27" dur="1" fill="hold">
                                          <p:stCondLst>
                                            <p:cond delay="0"/>
                                          </p:stCondLst>
                                        </p:cTn>
                                        <p:tgtEl>
                                          <p:spTgt spid="5129"/>
                                        </p:tgtEl>
                                        <p:attrNameLst>
                                          <p:attrName>style.visibility</p:attrName>
                                        </p:attrNameLst>
                                      </p:cBhvr>
                                      <p:to>
                                        <p:strVal val="visible"/>
                                      </p:to>
                                    </p:set>
                                    <p:animEffect transition="in" filter="fade">
                                      <p:cBhvr>
                                        <p:cTn id="28" dur="1500"/>
                                        <p:tgtEl>
                                          <p:spTgt spid="5129"/>
                                        </p:tgtEl>
                                      </p:cBhvr>
                                    </p:animEffect>
                                  </p:childTnLst>
                                </p:cTn>
                              </p:par>
                            </p:childTnLst>
                          </p:cTn>
                        </p:par>
                        <p:par>
                          <p:cTn id="29" fill="hold">
                            <p:stCondLst>
                              <p:cond delay="9000"/>
                            </p:stCondLst>
                            <p:childTnLst>
                              <p:par>
                                <p:cTn id="30" presetID="10" presetClass="entr" presetSubtype="0" fill="hold" nodeType="afterEffect">
                                  <p:stCondLst>
                                    <p:cond delay="0"/>
                                  </p:stCondLst>
                                  <p:childTnLst>
                                    <p:set>
                                      <p:cBhvr>
                                        <p:cTn id="31" dur="1" fill="hold">
                                          <p:stCondLst>
                                            <p:cond delay="0"/>
                                          </p:stCondLst>
                                        </p:cTn>
                                        <p:tgtEl>
                                          <p:spTgt spid="5127"/>
                                        </p:tgtEl>
                                        <p:attrNameLst>
                                          <p:attrName>style.visibility</p:attrName>
                                        </p:attrNameLst>
                                      </p:cBhvr>
                                      <p:to>
                                        <p:strVal val="visible"/>
                                      </p:to>
                                    </p:set>
                                    <p:animEffect transition="in" filter="fade">
                                      <p:cBhvr>
                                        <p:cTn id="32" dur="1500"/>
                                        <p:tgtEl>
                                          <p:spTgt spid="5127"/>
                                        </p:tgtEl>
                                      </p:cBhvr>
                                    </p:animEffect>
                                  </p:childTnLst>
                                </p:cTn>
                              </p:par>
                            </p:childTnLst>
                          </p:cTn>
                        </p:par>
                        <p:par>
                          <p:cTn id="33" fill="hold">
                            <p:stCondLst>
                              <p:cond delay="10500"/>
                            </p:stCondLst>
                            <p:childTnLst>
                              <p:par>
                                <p:cTn id="34" presetID="10" presetClass="exit" presetSubtype="0" fill="hold" grpId="1" nodeType="afterEffect">
                                  <p:stCondLst>
                                    <p:cond delay="1525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xit" presetSubtype="0" fill="hold" nodeType="withEffect">
                                  <p:stCondLst>
                                    <p:cond delay="15250"/>
                                  </p:stCondLst>
                                  <p:childTnLst>
                                    <p:animEffect transition="out" filter="fade">
                                      <p:cBhvr>
                                        <p:cTn id="38" dur="500"/>
                                        <p:tgtEl>
                                          <p:spTgt spid="5123"/>
                                        </p:tgtEl>
                                      </p:cBhvr>
                                    </p:animEffect>
                                    <p:set>
                                      <p:cBhvr>
                                        <p:cTn id="39" dur="1" fill="hold">
                                          <p:stCondLst>
                                            <p:cond delay="499"/>
                                          </p:stCondLst>
                                        </p:cTn>
                                        <p:tgtEl>
                                          <p:spTgt spid="5123"/>
                                        </p:tgtEl>
                                        <p:attrNameLst>
                                          <p:attrName>style.visibility</p:attrName>
                                        </p:attrNameLst>
                                      </p:cBhvr>
                                      <p:to>
                                        <p:strVal val="hidden"/>
                                      </p:to>
                                    </p:set>
                                  </p:childTnLst>
                                </p:cTn>
                              </p:par>
                              <p:par>
                                <p:cTn id="40" presetID="10" presetClass="exit" presetSubtype="0" fill="hold" nodeType="withEffect">
                                  <p:stCondLst>
                                    <p:cond delay="15250"/>
                                  </p:stCondLst>
                                  <p:childTnLst>
                                    <p:animEffect transition="out" filter="fade">
                                      <p:cBhvr>
                                        <p:cTn id="41" dur="500"/>
                                        <p:tgtEl>
                                          <p:spTgt spid="5124"/>
                                        </p:tgtEl>
                                      </p:cBhvr>
                                    </p:animEffect>
                                    <p:set>
                                      <p:cBhvr>
                                        <p:cTn id="42" dur="1" fill="hold">
                                          <p:stCondLst>
                                            <p:cond delay="499"/>
                                          </p:stCondLst>
                                        </p:cTn>
                                        <p:tgtEl>
                                          <p:spTgt spid="5124"/>
                                        </p:tgtEl>
                                        <p:attrNameLst>
                                          <p:attrName>style.visibility</p:attrName>
                                        </p:attrNameLst>
                                      </p:cBhvr>
                                      <p:to>
                                        <p:strVal val="hidden"/>
                                      </p:to>
                                    </p:set>
                                  </p:childTnLst>
                                </p:cTn>
                              </p:par>
                              <p:par>
                                <p:cTn id="43" presetID="10" presetClass="exit" presetSubtype="0" fill="hold" nodeType="withEffect">
                                  <p:stCondLst>
                                    <p:cond delay="15250"/>
                                  </p:stCondLst>
                                  <p:childTnLst>
                                    <p:animEffect transition="out" filter="fade">
                                      <p:cBhvr>
                                        <p:cTn id="44" dur="500"/>
                                        <p:tgtEl>
                                          <p:spTgt spid="5125"/>
                                        </p:tgtEl>
                                      </p:cBhvr>
                                    </p:animEffect>
                                    <p:set>
                                      <p:cBhvr>
                                        <p:cTn id="45" dur="1" fill="hold">
                                          <p:stCondLst>
                                            <p:cond delay="499"/>
                                          </p:stCondLst>
                                        </p:cTn>
                                        <p:tgtEl>
                                          <p:spTgt spid="5125"/>
                                        </p:tgtEl>
                                        <p:attrNameLst>
                                          <p:attrName>style.visibility</p:attrName>
                                        </p:attrNameLst>
                                      </p:cBhvr>
                                      <p:to>
                                        <p:strVal val="hidden"/>
                                      </p:to>
                                    </p:set>
                                  </p:childTnLst>
                                </p:cTn>
                              </p:par>
                              <p:par>
                                <p:cTn id="46" presetID="10" presetClass="exit" presetSubtype="0" fill="hold" nodeType="withEffect">
                                  <p:stCondLst>
                                    <p:cond delay="15250"/>
                                  </p:stCondLst>
                                  <p:childTnLst>
                                    <p:animEffect transition="out" filter="fade">
                                      <p:cBhvr>
                                        <p:cTn id="47" dur="500"/>
                                        <p:tgtEl>
                                          <p:spTgt spid="5127"/>
                                        </p:tgtEl>
                                      </p:cBhvr>
                                    </p:animEffect>
                                    <p:set>
                                      <p:cBhvr>
                                        <p:cTn id="48" dur="1" fill="hold">
                                          <p:stCondLst>
                                            <p:cond delay="499"/>
                                          </p:stCondLst>
                                        </p:cTn>
                                        <p:tgtEl>
                                          <p:spTgt spid="5127"/>
                                        </p:tgtEl>
                                        <p:attrNameLst>
                                          <p:attrName>style.visibility</p:attrName>
                                        </p:attrNameLst>
                                      </p:cBhvr>
                                      <p:to>
                                        <p:strVal val="hidden"/>
                                      </p:to>
                                    </p:set>
                                  </p:childTnLst>
                                </p:cTn>
                              </p:par>
                              <p:par>
                                <p:cTn id="49" presetID="10" presetClass="exit" presetSubtype="0" fill="hold" nodeType="withEffect">
                                  <p:stCondLst>
                                    <p:cond delay="15250"/>
                                  </p:stCondLst>
                                  <p:childTnLst>
                                    <p:animEffect transition="out" filter="fade">
                                      <p:cBhvr>
                                        <p:cTn id="50" dur="500"/>
                                        <p:tgtEl>
                                          <p:spTgt spid="5129"/>
                                        </p:tgtEl>
                                      </p:cBhvr>
                                    </p:animEffect>
                                    <p:set>
                                      <p:cBhvr>
                                        <p:cTn id="51" dur="1" fill="hold">
                                          <p:stCondLst>
                                            <p:cond delay="499"/>
                                          </p:stCondLst>
                                        </p:cTn>
                                        <p:tgtEl>
                                          <p:spTgt spid="51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5"/>
                </p:tgtEl>
              </p:cMediaNode>
            </p:audio>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b="1" dirty="0" smtClean="0">
                <a:solidFill>
                  <a:srgbClr val="FF0000"/>
                </a:solidFill>
              </a:rPr>
              <a:t>EMBRACE the VISION!!</a:t>
            </a:r>
            <a:endParaRPr lang="en-US" b="1" dirty="0">
              <a:solidFill>
                <a:srgbClr val="FF0000"/>
              </a:solidFill>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95400"/>
            <a:ext cx="6115053" cy="489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861978578"/>
      </p:ext>
    </p:extLst>
  </p:cSld>
  <p:clrMapOvr>
    <a:masterClrMapping/>
  </p:clrMapOvr>
  <mc:AlternateContent xmlns:mc="http://schemas.openxmlformats.org/markup-compatibility/2006">
    <mc:Choice xmlns:p14="http://schemas.microsoft.com/office/powerpoint/2010/main" Requires="p14">
      <p:transition spd="slow" p14:dur="800" advTm="8513">
        <p:circle/>
      </p:transition>
    </mc:Choice>
    <mc:Fallback>
      <p:transition spd="slow" advTm="8513">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Technology </a:t>
            </a:r>
            <a:r>
              <a:rPr lang="en-US" b="1" i="1" dirty="0" smtClean="0">
                <a:solidFill>
                  <a:srgbClr val="FFFF00"/>
                </a:solidFill>
              </a:rPr>
              <a:t>Enhances</a:t>
            </a:r>
            <a:r>
              <a:rPr lang="en-US" b="1" dirty="0" smtClean="0">
                <a:solidFill>
                  <a:srgbClr val="FFFF00"/>
                </a:solidFill>
              </a:rPr>
              <a:t> the Standards</a:t>
            </a:r>
            <a:endParaRPr lang="en-US" b="1" dirty="0">
              <a:solidFill>
                <a:srgbClr val="FFFF00"/>
              </a:solidFill>
            </a:endParaRP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906" y="1524000"/>
            <a:ext cx="3200400" cy="230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4" y="1272986"/>
            <a:ext cx="4429125"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1181325"/>
            <a:ext cx="3685417" cy="552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511299545"/>
      </p:ext>
    </p:extLst>
  </p:cSld>
  <p:clrMapOvr>
    <a:masterClrMapping/>
  </p:clrMapOvr>
  <mc:AlternateContent xmlns:mc="http://schemas.openxmlformats.org/markup-compatibility/2006">
    <mc:Choice xmlns:p14="http://schemas.microsoft.com/office/powerpoint/2010/main" Requires="p14">
      <p:transition spd="med" p14:dur="700" advTm="56187">
        <p:fade/>
      </p:transition>
    </mc:Choice>
    <mc:Fallback>
      <p:transition spd="med" advTm="561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42" presetClass="entr" presetSubtype="0" fill="hold" nodeType="withEffect">
                                  <p:stCondLst>
                                    <p:cond delay="6000"/>
                                  </p:stCondLst>
                                  <p:childTnLst>
                                    <p:set>
                                      <p:cBhvr>
                                        <p:cTn id="8" dur="1" fill="hold">
                                          <p:stCondLst>
                                            <p:cond delay="0"/>
                                          </p:stCondLst>
                                        </p:cTn>
                                        <p:tgtEl>
                                          <p:spTgt spid="2051"/>
                                        </p:tgtEl>
                                        <p:attrNameLst>
                                          <p:attrName>style.visibility</p:attrName>
                                        </p:attrNameLst>
                                      </p:cBhvr>
                                      <p:to>
                                        <p:strVal val="visible"/>
                                      </p:to>
                                    </p:set>
                                    <p:animEffect transition="in" filter="fade">
                                      <p:cBhvr>
                                        <p:cTn id="9" dur="1000"/>
                                        <p:tgtEl>
                                          <p:spTgt spid="2051"/>
                                        </p:tgtEl>
                                      </p:cBhvr>
                                    </p:animEffect>
                                    <p:anim calcmode="lin" valueType="num">
                                      <p:cBhvr>
                                        <p:cTn id="10" dur="1000" fill="hold"/>
                                        <p:tgtEl>
                                          <p:spTgt spid="2051"/>
                                        </p:tgtEl>
                                        <p:attrNameLst>
                                          <p:attrName>ppt_x</p:attrName>
                                        </p:attrNameLst>
                                      </p:cBhvr>
                                      <p:tavLst>
                                        <p:tav tm="0">
                                          <p:val>
                                            <p:strVal val="#ppt_x"/>
                                          </p:val>
                                        </p:tav>
                                        <p:tav tm="100000">
                                          <p:val>
                                            <p:strVal val="#ppt_x"/>
                                          </p:val>
                                        </p:tav>
                                      </p:tavLst>
                                    </p:anim>
                                    <p:anim calcmode="lin" valueType="num">
                                      <p:cBhvr>
                                        <p:cTn id="11" dur="1000" fill="hold"/>
                                        <p:tgtEl>
                                          <p:spTgt spid="2051"/>
                                        </p:tgtEl>
                                        <p:attrNameLst>
                                          <p:attrName>ppt_y</p:attrName>
                                        </p:attrNameLst>
                                      </p:cBhvr>
                                      <p:tavLst>
                                        <p:tav tm="0">
                                          <p:val>
                                            <p:strVal val="#ppt_y+.1"/>
                                          </p:val>
                                        </p:tav>
                                        <p:tav tm="100000">
                                          <p:val>
                                            <p:strVal val="#ppt_y"/>
                                          </p:val>
                                        </p:tav>
                                      </p:tavLst>
                                    </p:anim>
                                  </p:childTnLst>
                                </p:cTn>
                              </p:par>
                            </p:childTnLst>
                          </p:cTn>
                        </p:par>
                        <p:par>
                          <p:cTn id="12" fill="hold">
                            <p:stCondLst>
                              <p:cond delay="7000"/>
                            </p:stCondLst>
                            <p:childTnLst>
                              <p:par>
                                <p:cTn id="13" presetID="10" presetClass="exit" presetSubtype="0" fill="hold" nodeType="afterEffect">
                                  <p:stCondLst>
                                    <p:cond delay="6000"/>
                                  </p:stCondLst>
                                  <p:childTnLst>
                                    <p:animEffect transition="out" filter="fade">
                                      <p:cBhvr>
                                        <p:cTn id="14" dur="500"/>
                                        <p:tgtEl>
                                          <p:spTgt spid="2051"/>
                                        </p:tgtEl>
                                      </p:cBhvr>
                                    </p:animEffect>
                                    <p:set>
                                      <p:cBhvr>
                                        <p:cTn id="15" dur="1" fill="hold">
                                          <p:stCondLst>
                                            <p:cond delay="499"/>
                                          </p:stCondLst>
                                        </p:cTn>
                                        <p:tgtEl>
                                          <p:spTgt spid="2051"/>
                                        </p:tgtEl>
                                        <p:attrNameLst>
                                          <p:attrName>style.visibility</p:attrName>
                                        </p:attrNameLst>
                                      </p:cBhvr>
                                      <p:to>
                                        <p:strVal val="hidden"/>
                                      </p:to>
                                    </p:set>
                                  </p:childTnLst>
                                </p:cTn>
                              </p:par>
                              <p:par>
                                <p:cTn id="16" presetID="47" presetClass="entr" presetSubtype="0" fill="hold" nodeType="withEffect">
                                  <p:stCondLst>
                                    <p:cond delay="800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par>
                          <p:cTn id="21" fill="hold">
                            <p:stCondLst>
                              <p:cond delay="16000"/>
                            </p:stCondLst>
                            <p:childTnLst>
                              <p:par>
                                <p:cTn id="22" presetID="10" presetClass="exit" presetSubtype="0" fill="hold" nodeType="afterEffect">
                                  <p:stCondLst>
                                    <p:cond delay="35000"/>
                                  </p:stCondLst>
                                  <p:childTnLst>
                                    <p:animEffect transition="out" filter="fade">
                                      <p:cBhvr>
                                        <p:cTn id="23" dur="500"/>
                                        <p:tgtEl>
                                          <p:spTgt spid="1026"/>
                                        </p:tgtEl>
                                      </p:cBhvr>
                                    </p:animEffect>
                                    <p:set>
                                      <p:cBhvr>
                                        <p:cTn id="24" dur="1" fill="hold">
                                          <p:stCondLst>
                                            <p:cond delay="499"/>
                                          </p:stCondLst>
                                        </p:cTn>
                                        <p:tgtEl>
                                          <p:spTgt spid="1026"/>
                                        </p:tgtEl>
                                        <p:attrNameLst>
                                          <p:attrName>style.visibility</p:attrName>
                                        </p:attrNameLst>
                                      </p:cBhvr>
                                      <p:to>
                                        <p:strVal val="hidden"/>
                                      </p:to>
                                    </p:set>
                                  </p:childTnLst>
                                </p:cTn>
                              </p:par>
                              <p:par>
                                <p:cTn id="25" presetID="10" presetClass="entr" presetSubtype="0" fill="hold" nodeType="withEffect">
                                  <p:stCondLst>
                                    <p:cond delay="3500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Standards and Elements</a:t>
            </a:r>
            <a:endParaRPr lang="en-US" b="1" dirty="0">
              <a:solidFill>
                <a:srgbClr val="FFFF00"/>
              </a:solidFill>
            </a:endParaRPr>
          </a:p>
        </p:txBody>
      </p:sp>
      <p:sp>
        <p:nvSpPr>
          <p:cNvPr id="3" name="Content Placeholder 2"/>
          <p:cNvSpPr>
            <a:spLocks noGrp="1"/>
          </p:cNvSpPr>
          <p:nvPr>
            <p:ph idx="1"/>
          </p:nvPr>
        </p:nvSpPr>
        <p:spPr/>
        <p:txBody>
          <a:bodyPr/>
          <a:lstStyle/>
          <a:p>
            <a:r>
              <a:rPr lang="en-US" b="1" dirty="0" smtClean="0">
                <a:solidFill>
                  <a:srgbClr val="FFFF00"/>
                </a:solidFill>
              </a:rPr>
              <a:t>The student demonstrates competence in a variety of genres.</a:t>
            </a:r>
          </a:p>
          <a:p>
            <a:pPr lvl="1"/>
            <a:r>
              <a:rPr lang="en-US" b="1" dirty="0" smtClean="0">
                <a:solidFill>
                  <a:srgbClr val="FFFF00"/>
                </a:solidFill>
              </a:rPr>
              <a:t>Engages reader</a:t>
            </a:r>
          </a:p>
          <a:p>
            <a:pPr lvl="1"/>
            <a:r>
              <a:rPr lang="en-US" b="1" dirty="0" smtClean="0">
                <a:solidFill>
                  <a:srgbClr val="FFFF00"/>
                </a:solidFill>
              </a:rPr>
              <a:t>Reveals the significance of the writer’s attitude about a topic.</a:t>
            </a:r>
          </a:p>
          <a:p>
            <a:pPr lvl="1"/>
            <a:r>
              <a:rPr lang="en-US" b="1" dirty="0" smtClean="0">
                <a:solidFill>
                  <a:srgbClr val="FFFF00"/>
                </a:solidFill>
              </a:rPr>
              <a:t>Creates writer’s voice</a:t>
            </a:r>
          </a:p>
          <a:p>
            <a:pPr lvl="1"/>
            <a:r>
              <a:rPr lang="en-US" b="1" dirty="0" smtClean="0">
                <a:solidFill>
                  <a:srgbClr val="FFFF00"/>
                </a:solidFill>
              </a:rPr>
              <a:t>Creates an organizing structure appropriate to needs, values, and interests of a specified audience.</a:t>
            </a:r>
            <a:endParaRPr lang="en-US" b="1" dirty="0">
              <a:solidFill>
                <a:srgbClr val="FFFF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17830726"/>
      </p:ext>
    </p:extLst>
  </p:cSld>
  <p:clrMapOvr>
    <a:masterClrMapping/>
  </p:clrMapOvr>
  <mc:AlternateContent xmlns:mc="http://schemas.openxmlformats.org/markup-compatibility/2006">
    <mc:Choice xmlns:p14="http://schemas.microsoft.com/office/powerpoint/2010/main" Requires="p14">
      <p:transition spd="med" p14:dur="700" advTm="75462">
        <p:fade/>
      </p:transition>
    </mc:Choice>
    <mc:Fallback>
      <p:transition spd="med" advTm="754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effectLst>
                  <a:outerShdw blurRad="38100" dist="38100" dir="2700000" algn="tl">
                    <a:srgbClr val="000000">
                      <a:alpha val="43137"/>
                    </a:srgbClr>
                  </a:outerShdw>
                </a:effectLst>
              </a:rPr>
              <a:t>Imagine the Possibilities!</a:t>
            </a:r>
            <a:endParaRPr lang="en-US" b="1" dirty="0">
              <a:solidFill>
                <a:srgbClr val="FFFF00"/>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985" t="19647" r="42294" b="34236"/>
          <a:stretch/>
        </p:blipFill>
        <p:spPr bwMode="auto">
          <a:xfrm>
            <a:off x="914400" y="1447800"/>
            <a:ext cx="7315200" cy="503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76400" y="6458688"/>
            <a:ext cx="6019800" cy="369332"/>
          </a:xfrm>
          <a:prstGeom prst="rect">
            <a:avLst/>
          </a:prstGeom>
          <a:noFill/>
        </p:spPr>
        <p:txBody>
          <a:bodyPr wrap="square" rtlCol="0">
            <a:spAutoFit/>
          </a:bodyPr>
          <a:lstStyle/>
          <a:p>
            <a:pPr algn="ctr"/>
            <a:r>
              <a:rPr lang="en-US" dirty="0" smtClean="0">
                <a:solidFill>
                  <a:srgbClr val="FFFF00"/>
                </a:solidFill>
              </a:rPr>
              <a:t>www.ePals.com</a:t>
            </a:r>
            <a:endParaRPr lang="en-US" dirty="0">
              <a:solidFill>
                <a:srgbClr val="FFFF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62573160"/>
      </p:ext>
    </p:extLst>
  </p:cSld>
  <p:clrMapOvr>
    <a:masterClrMapping/>
  </p:clrMapOvr>
  <mc:AlternateContent xmlns:mc="http://schemas.openxmlformats.org/markup-compatibility/2006">
    <mc:Choice xmlns:p14="http://schemas.microsoft.com/office/powerpoint/2010/main" Requires="p14">
      <p:transition spd="med" p14:dur="700" advTm="23089">
        <p:fade/>
      </p:transition>
    </mc:Choice>
    <mc:Fallback>
      <p:transition spd="med" advTm="230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animEffect transition="in" filter="fade">
                                      <p:cBhvr>
                                        <p:cTn id="11" dur="500"/>
                                        <p:tgtEl>
                                          <p:spTgt spid="2"/>
                                        </p:tgtEl>
                                      </p:cBhvr>
                                    </p:animEffect>
                                  </p:childTnLst>
                                </p:cTn>
                              </p:par>
                            </p:childTnLst>
                          </p:cTn>
                        </p:par>
                        <p:par>
                          <p:cTn id="12" fill="hold">
                            <p:stCondLst>
                              <p:cond delay="500"/>
                            </p:stCondLst>
                            <p:childTnLst>
                              <p:par>
                                <p:cTn id="13" presetID="10" presetClass="entr" presetSubtype="0" fill="hold" nodeType="afterEffect">
                                  <p:stCondLst>
                                    <p:cond delay="225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1695" y="31376"/>
            <a:ext cx="6792686" cy="1143000"/>
          </a:xfrm>
        </p:spPr>
        <p:txBody>
          <a:bodyPr/>
          <a:lstStyle/>
          <a:p>
            <a:r>
              <a:rPr lang="en-US" b="1" dirty="0" smtClean="0">
                <a:solidFill>
                  <a:srgbClr val="FFFF00"/>
                </a:solidFill>
              </a:rPr>
              <a:t>Need some “Inspiration”???</a:t>
            </a:r>
            <a:endParaRPr lang="en-US" b="1" dirty="0">
              <a:solidFill>
                <a:srgbClr val="FFFF00"/>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578" y="1066800"/>
            <a:ext cx="726141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9" name="Rectangle 8"/>
          <p:cNvSpPr/>
          <p:nvPr/>
        </p:nvSpPr>
        <p:spPr>
          <a:xfrm>
            <a:off x="702083" y="796290"/>
            <a:ext cx="7772400" cy="5909310"/>
          </a:xfrm>
          <a:prstGeom prst="rect">
            <a:avLst/>
          </a:prstGeom>
        </p:spPr>
        <p:txBody>
          <a:bodyPr wrap="square">
            <a:spAutoFit/>
          </a:bodyPr>
          <a:lstStyle/>
          <a:p>
            <a:pPr marL="660400" marR="0" indent="-342900">
              <a:lnSpc>
                <a:spcPct val="150000"/>
              </a:lnSpc>
              <a:spcBef>
                <a:spcPts val="0"/>
              </a:spcBef>
              <a:spcAft>
                <a:spcPts val="0"/>
              </a:spcAft>
            </a:pPr>
            <a:r>
              <a:rPr lang="en-US" b="1" dirty="0">
                <a:solidFill>
                  <a:srgbClr val="FF0000"/>
                </a:solidFill>
                <a:latin typeface="Times New Roman"/>
                <a:ea typeface="Times New Roman"/>
                <a:cs typeface="Times New Roman"/>
              </a:rPr>
              <a:t>III.</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Death Penalty</a:t>
            </a:r>
            <a:endParaRPr lang="en-US" sz="1600" dirty="0">
              <a:solidFill>
                <a:srgbClr val="FF0000"/>
              </a:solidFill>
              <a:ea typeface="Times New Roman"/>
              <a:cs typeface="Times New Roman"/>
            </a:endParaRPr>
          </a:p>
          <a:p>
            <a:pPr marL="914400" marR="0" indent="-266700">
              <a:lnSpc>
                <a:spcPct val="150000"/>
              </a:lnSpc>
              <a:spcBef>
                <a:spcPts val="0"/>
              </a:spcBef>
              <a:spcAft>
                <a:spcPts val="0"/>
              </a:spcAft>
            </a:pPr>
            <a:r>
              <a:rPr lang="en-US" b="1" dirty="0">
                <a:solidFill>
                  <a:srgbClr val="FF0000"/>
                </a:solidFill>
                <a:latin typeface="Times New Roman"/>
                <a:ea typeface="Times New Roman"/>
                <a:cs typeface="Times New Roman"/>
              </a:rPr>
              <a:t>A.</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Dangers of Lethal Injection</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1.</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Effectiveness of L.I. Drugs</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2.</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Lethal Injection Machine</a:t>
            </a:r>
            <a:endParaRPr lang="en-US" sz="1600" dirty="0">
              <a:solidFill>
                <a:srgbClr val="FF0000"/>
              </a:solidFill>
              <a:ea typeface="Times New Roman"/>
              <a:cs typeface="Times New Roman"/>
            </a:endParaRPr>
          </a:p>
          <a:p>
            <a:pPr marL="914400" marR="0" indent="-266700">
              <a:lnSpc>
                <a:spcPct val="150000"/>
              </a:lnSpc>
              <a:spcBef>
                <a:spcPts val="0"/>
              </a:spcBef>
              <a:spcAft>
                <a:spcPts val="0"/>
              </a:spcAft>
            </a:pPr>
            <a:r>
              <a:rPr lang="en-US" b="1" dirty="0">
                <a:solidFill>
                  <a:srgbClr val="FF0000"/>
                </a:solidFill>
                <a:latin typeface="Times New Roman"/>
                <a:ea typeface="Times New Roman"/>
                <a:cs typeface="Times New Roman"/>
              </a:rPr>
              <a:t>B.</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Morality of Death Penalty</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1.</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Is killing ever Moral?</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2.</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Racial Inequity</a:t>
            </a:r>
            <a:endParaRPr lang="en-US" sz="1600" dirty="0">
              <a:solidFill>
                <a:srgbClr val="FF0000"/>
              </a:solidFill>
              <a:ea typeface="Times New Roman"/>
              <a:cs typeface="Times New Roman"/>
            </a:endParaRPr>
          </a:p>
          <a:p>
            <a:pPr marL="914400" marR="0" indent="-266700">
              <a:lnSpc>
                <a:spcPct val="150000"/>
              </a:lnSpc>
              <a:spcBef>
                <a:spcPts val="0"/>
              </a:spcBef>
              <a:spcAft>
                <a:spcPts val="0"/>
              </a:spcAft>
            </a:pPr>
            <a:r>
              <a:rPr lang="en-US" b="1" dirty="0">
                <a:solidFill>
                  <a:srgbClr val="FF0000"/>
                </a:solidFill>
                <a:latin typeface="Times New Roman"/>
                <a:ea typeface="Times New Roman"/>
                <a:cs typeface="Times New Roman"/>
              </a:rPr>
              <a:t>C.</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Death Penalty as a Deterrent</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1.</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Does the Death Penalty work as a crime deterrent?</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2.</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Crime rates</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3.</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Murder rates</a:t>
            </a:r>
            <a:endParaRPr lang="en-US" sz="1600" dirty="0">
              <a:solidFill>
                <a:srgbClr val="FF0000"/>
              </a:solidFill>
              <a:ea typeface="Times New Roman"/>
              <a:cs typeface="Times New Roman"/>
            </a:endParaRPr>
          </a:p>
          <a:p>
            <a:pPr marL="914400" marR="0" indent="-266700">
              <a:lnSpc>
                <a:spcPct val="150000"/>
              </a:lnSpc>
              <a:spcBef>
                <a:spcPts val="0"/>
              </a:spcBef>
              <a:spcAft>
                <a:spcPts val="0"/>
              </a:spcAft>
            </a:pPr>
            <a:r>
              <a:rPr lang="en-US" b="1" dirty="0">
                <a:solidFill>
                  <a:srgbClr val="FF0000"/>
                </a:solidFill>
                <a:latin typeface="Times New Roman"/>
                <a:ea typeface="Times New Roman"/>
                <a:cs typeface="Times New Roman"/>
              </a:rPr>
              <a:t>D.</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Death Penalty </a:t>
            </a:r>
            <a:r>
              <a:rPr lang="en-US" b="1" dirty="0" err="1">
                <a:solidFill>
                  <a:srgbClr val="FF0000"/>
                </a:solidFill>
                <a:latin typeface="Times New Roman"/>
                <a:ea typeface="Times New Roman"/>
                <a:cs typeface="Times New Roman"/>
              </a:rPr>
              <a:t>v.s</a:t>
            </a:r>
            <a:r>
              <a:rPr lang="en-US" b="1" dirty="0">
                <a:solidFill>
                  <a:srgbClr val="FF0000"/>
                </a:solidFill>
                <a:latin typeface="Times New Roman"/>
                <a:ea typeface="Times New Roman"/>
                <a:cs typeface="Times New Roman"/>
              </a:rPr>
              <a:t>. Life in Prison without parole</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1.</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Cost of Death </a:t>
            </a:r>
            <a:r>
              <a:rPr lang="en-US" b="1" dirty="0" err="1">
                <a:solidFill>
                  <a:srgbClr val="FF0000"/>
                </a:solidFill>
                <a:latin typeface="Times New Roman"/>
                <a:ea typeface="Times New Roman"/>
                <a:cs typeface="Times New Roman"/>
              </a:rPr>
              <a:t>v.s</a:t>
            </a:r>
            <a:r>
              <a:rPr lang="en-US" b="1" dirty="0">
                <a:solidFill>
                  <a:srgbClr val="FF0000"/>
                </a:solidFill>
                <a:latin typeface="Times New Roman"/>
                <a:ea typeface="Times New Roman"/>
                <a:cs typeface="Times New Roman"/>
              </a:rPr>
              <a:t>. Life in Prison</a:t>
            </a:r>
            <a:endParaRPr lang="en-US" sz="1600" dirty="0">
              <a:solidFill>
                <a:srgbClr val="FF0000"/>
              </a:solidFill>
              <a:ea typeface="Times New Roman"/>
              <a:cs typeface="Times New Roman"/>
            </a:endParaRPr>
          </a:p>
          <a:p>
            <a:pPr marL="1168400" marR="0" indent="-228600">
              <a:lnSpc>
                <a:spcPct val="150000"/>
              </a:lnSpc>
              <a:spcBef>
                <a:spcPts val="0"/>
              </a:spcBef>
              <a:spcAft>
                <a:spcPts val="0"/>
              </a:spcAft>
            </a:pPr>
            <a:r>
              <a:rPr lang="en-US" b="1" dirty="0">
                <a:solidFill>
                  <a:srgbClr val="FF0000"/>
                </a:solidFill>
                <a:latin typeface="Times New Roman"/>
                <a:ea typeface="Times New Roman"/>
                <a:cs typeface="Times New Roman"/>
              </a:rPr>
              <a:t>2.</a:t>
            </a:r>
            <a:r>
              <a:rPr lang="en-US" dirty="0">
                <a:solidFill>
                  <a:srgbClr val="FF0000"/>
                </a:solidFill>
                <a:latin typeface="Times New Roman"/>
                <a:ea typeface="Times New Roman"/>
                <a:cs typeface="Times New Roman"/>
              </a:rPr>
              <a:t>	</a:t>
            </a:r>
            <a:r>
              <a:rPr lang="en-US" b="1" dirty="0">
                <a:solidFill>
                  <a:srgbClr val="FF0000"/>
                </a:solidFill>
                <a:latin typeface="Times New Roman"/>
                <a:ea typeface="Times New Roman"/>
                <a:cs typeface="Times New Roman"/>
              </a:rPr>
              <a:t>Burden on Taxpayers</a:t>
            </a:r>
            <a:endParaRPr lang="en-US" sz="1600" dirty="0">
              <a:solidFill>
                <a:srgbClr val="FF0000"/>
              </a:solidFill>
              <a:ea typeface="Times New Roman"/>
              <a:cs typeface="Times New Roman"/>
            </a:endParaRPr>
          </a:p>
        </p:txBody>
      </p:sp>
    </p:spTree>
    <p:extLst>
      <p:ext uri="{BB962C8B-B14F-4D97-AF65-F5344CB8AC3E}">
        <p14:creationId xmlns:p14="http://schemas.microsoft.com/office/powerpoint/2010/main" val="2002035909"/>
      </p:ext>
    </p:extLst>
  </p:cSld>
  <p:clrMapOvr>
    <a:masterClrMapping/>
  </p:clrMapOvr>
  <mc:AlternateContent xmlns:mc="http://schemas.openxmlformats.org/markup-compatibility/2006">
    <mc:Choice xmlns:p14="http://schemas.microsoft.com/office/powerpoint/2010/main" Requires="p14">
      <p:transition spd="slow" p14:dur="2000" advTm="55319"/>
    </mc:Choice>
    <mc:Fallback>
      <p:transition spd="slow" advTm="55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2" presetClass="entr" presetSubtype="8" fill="hold" nodeType="withEffect">
                                  <p:stCondLst>
                                    <p:cond delay="800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1000" fill="hold"/>
                                        <p:tgtEl>
                                          <p:spTgt spid="1026"/>
                                        </p:tgtEl>
                                        <p:attrNameLst>
                                          <p:attrName>ppt_x</p:attrName>
                                        </p:attrNameLst>
                                      </p:cBhvr>
                                      <p:tavLst>
                                        <p:tav tm="0">
                                          <p:val>
                                            <p:strVal val="0-#ppt_w/2"/>
                                          </p:val>
                                        </p:tav>
                                        <p:tav tm="100000">
                                          <p:val>
                                            <p:strVal val="#ppt_x"/>
                                          </p:val>
                                        </p:tav>
                                      </p:tavLst>
                                    </p:anim>
                                    <p:anim calcmode="lin" valueType="num">
                                      <p:cBhvr additive="base">
                                        <p:cTn id="13" dur="1000" fill="hold"/>
                                        <p:tgtEl>
                                          <p:spTgt spid="1026"/>
                                        </p:tgtEl>
                                        <p:attrNameLst>
                                          <p:attrName>ppt_y</p:attrName>
                                        </p:attrNameLst>
                                      </p:cBhvr>
                                      <p:tavLst>
                                        <p:tav tm="0">
                                          <p:val>
                                            <p:strVal val="#ppt_y"/>
                                          </p:val>
                                        </p:tav>
                                        <p:tav tm="100000">
                                          <p:val>
                                            <p:strVal val="#ppt_y"/>
                                          </p:val>
                                        </p:tav>
                                      </p:tavLst>
                                    </p:anim>
                                  </p:childTnLst>
                                </p:cTn>
                              </p:par>
                            </p:childTnLst>
                          </p:cTn>
                        </p:par>
                        <p:par>
                          <p:cTn id="14" fill="hold">
                            <p:stCondLst>
                              <p:cond delay="9000"/>
                            </p:stCondLst>
                            <p:childTnLst>
                              <p:par>
                                <p:cTn id="15" presetID="2" presetClass="exit" presetSubtype="2" fill="hold" nodeType="afterEffect">
                                  <p:stCondLst>
                                    <p:cond delay="19000"/>
                                  </p:stCondLst>
                                  <p:childTnLst>
                                    <p:anim calcmode="lin" valueType="num">
                                      <p:cBhvr additive="base">
                                        <p:cTn id="16" dur="500"/>
                                        <p:tgtEl>
                                          <p:spTgt spid="1026"/>
                                        </p:tgtEl>
                                        <p:attrNameLst>
                                          <p:attrName>ppt_x</p:attrName>
                                        </p:attrNameLst>
                                      </p:cBhvr>
                                      <p:tavLst>
                                        <p:tav tm="0">
                                          <p:val>
                                            <p:strVal val="ppt_x"/>
                                          </p:val>
                                        </p:tav>
                                        <p:tav tm="100000">
                                          <p:val>
                                            <p:strVal val="1+ppt_w/2"/>
                                          </p:val>
                                        </p:tav>
                                      </p:tavLst>
                                    </p:anim>
                                    <p:anim calcmode="lin" valueType="num">
                                      <p:cBhvr additive="base">
                                        <p:cTn id="17" dur="500"/>
                                        <p:tgtEl>
                                          <p:spTgt spid="1026"/>
                                        </p:tgtEl>
                                        <p:attrNameLst>
                                          <p:attrName>ppt_y</p:attrName>
                                        </p:attrNameLst>
                                      </p:cBhvr>
                                      <p:tavLst>
                                        <p:tav tm="0">
                                          <p:val>
                                            <p:strVal val="ppt_y"/>
                                          </p:val>
                                        </p:tav>
                                        <p:tav tm="100000">
                                          <p:val>
                                            <p:strVal val="ppt_y"/>
                                          </p:val>
                                        </p:tav>
                                      </p:tavLst>
                                    </p:anim>
                                    <p:set>
                                      <p:cBhvr>
                                        <p:cTn id="18" dur="1" fill="hold">
                                          <p:stCondLst>
                                            <p:cond delay="499"/>
                                          </p:stCondLst>
                                        </p:cTn>
                                        <p:tgtEl>
                                          <p:spTgt spid="1026"/>
                                        </p:tgtEl>
                                        <p:attrNameLst>
                                          <p:attrName>style.visibility</p:attrName>
                                        </p:attrNameLst>
                                      </p:cBhvr>
                                      <p:to>
                                        <p:strVal val="hidden"/>
                                      </p:to>
                                    </p:set>
                                  </p:childTnLst>
                                </p:cTn>
                              </p:par>
                              <p:par>
                                <p:cTn id="19" presetID="10" presetClass="entr" presetSubtype="0" fill="hold" nodeType="withEffect">
                                  <p:stCondLst>
                                    <p:cond delay="190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1900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par>
                                <p:cTn id="25" presetID="10" presetClass="entr" presetSubtype="0" fill="hold" nodeType="withEffect">
                                  <p:stCondLst>
                                    <p:cond delay="190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par>
                                <p:cTn id="28" presetID="10" presetClass="entr" presetSubtype="0" fill="hold" nodeType="withEffect">
                                  <p:stCondLst>
                                    <p:cond delay="1900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par>
                                <p:cTn id="31" presetID="10" presetClass="entr" presetSubtype="0" fill="hold" nodeType="withEffect">
                                  <p:stCondLst>
                                    <p:cond delay="1900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500"/>
                                        <p:tgtEl>
                                          <p:spTgt spid="9">
                                            <p:txEl>
                                              <p:pRg st="4" end="4"/>
                                            </p:txEl>
                                          </p:spTgt>
                                        </p:tgtEl>
                                      </p:cBhvr>
                                    </p:animEffect>
                                  </p:childTnLst>
                                </p:cTn>
                              </p:par>
                              <p:par>
                                <p:cTn id="34" presetID="10" presetClass="entr" presetSubtype="0" fill="hold" nodeType="withEffect">
                                  <p:stCondLst>
                                    <p:cond delay="1900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fade">
                                      <p:cBhvr>
                                        <p:cTn id="36" dur="500"/>
                                        <p:tgtEl>
                                          <p:spTgt spid="9">
                                            <p:txEl>
                                              <p:pRg st="5" end="5"/>
                                            </p:txEl>
                                          </p:spTgt>
                                        </p:tgtEl>
                                      </p:cBhvr>
                                    </p:animEffect>
                                  </p:childTnLst>
                                </p:cTn>
                              </p:par>
                              <p:par>
                                <p:cTn id="37" presetID="10" presetClass="entr" presetSubtype="0" fill="hold" nodeType="withEffect">
                                  <p:stCondLst>
                                    <p:cond delay="19000"/>
                                  </p:stCondLst>
                                  <p:childTnLst>
                                    <p:set>
                                      <p:cBhvr>
                                        <p:cTn id="38" dur="1" fill="hold">
                                          <p:stCondLst>
                                            <p:cond delay="0"/>
                                          </p:stCondLst>
                                        </p:cTn>
                                        <p:tgtEl>
                                          <p:spTgt spid="9">
                                            <p:txEl>
                                              <p:pRg st="6" end="6"/>
                                            </p:txEl>
                                          </p:spTgt>
                                        </p:tgtEl>
                                        <p:attrNameLst>
                                          <p:attrName>style.visibility</p:attrName>
                                        </p:attrNameLst>
                                      </p:cBhvr>
                                      <p:to>
                                        <p:strVal val="visible"/>
                                      </p:to>
                                    </p:set>
                                    <p:animEffect transition="in" filter="fade">
                                      <p:cBhvr>
                                        <p:cTn id="39" dur="500"/>
                                        <p:tgtEl>
                                          <p:spTgt spid="9">
                                            <p:txEl>
                                              <p:pRg st="6" end="6"/>
                                            </p:txEl>
                                          </p:spTgt>
                                        </p:tgtEl>
                                      </p:cBhvr>
                                    </p:animEffect>
                                  </p:childTnLst>
                                </p:cTn>
                              </p:par>
                              <p:par>
                                <p:cTn id="40" presetID="10" presetClass="entr" presetSubtype="0" fill="hold" nodeType="withEffect">
                                  <p:stCondLst>
                                    <p:cond delay="1900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500"/>
                                        <p:tgtEl>
                                          <p:spTgt spid="9">
                                            <p:txEl>
                                              <p:pRg st="7" end="7"/>
                                            </p:txEl>
                                          </p:spTgt>
                                        </p:tgtEl>
                                      </p:cBhvr>
                                    </p:animEffect>
                                  </p:childTnLst>
                                </p:cTn>
                              </p:par>
                              <p:par>
                                <p:cTn id="43" presetID="10" presetClass="entr" presetSubtype="0" fill="hold" nodeType="withEffect">
                                  <p:stCondLst>
                                    <p:cond delay="19000"/>
                                  </p:stCondLst>
                                  <p:childTnLst>
                                    <p:set>
                                      <p:cBhvr>
                                        <p:cTn id="44" dur="1" fill="hold">
                                          <p:stCondLst>
                                            <p:cond delay="0"/>
                                          </p:stCondLst>
                                        </p:cTn>
                                        <p:tgtEl>
                                          <p:spTgt spid="9">
                                            <p:txEl>
                                              <p:pRg st="8" end="8"/>
                                            </p:txEl>
                                          </p:spTgt>
                                        </p:tgtEl>
                                        <p:attrNameLst>
                                          <p:attrName>style.visibility</p:attrName>
                                        </p:attrNameLst>
                                      </p:cBhvr>
                                      <p:to>
                                        <p:strVal val="visible"/>
                                      </p:to>
                                    </p:set>
                                    <p:animEffect transition="in" filter="fade">
                                      <p:cBhvr>
                                        <p:cTn id="45" dur="500"/>
                                        <p:tgtEl>
                                          <p:spTgt spid="9">
                                            <p:txEl>
                                              <p:pRg st="8" end="8"/>
                                            </p:txEl>
                                          </p:spTgt>
                                        </p:tgtEl>
                                      </p:cBhvr>
                                    </p:animEffect>
                                  </p:childTnLst>
                                </p:cTn>
                              </p:par>
                              <p:par>
                                <p:cTn id="46" presetID="10" presetClass="entr" presetSubtype="0" fill="hold" nodeType="withEffect">
                                  <p:stCondLst>
                                    <p:cond delay="19000"/>
                                  </p:stCondLst>
                                  <p:childTnLst>
                                    <p:set>
                                      <p:cBhvr>
                                        <p:cTn id="47" dur="1" fill="hold">
                                          <p:stCondLst>
                                            <p:cond delay="0"/>
                                          </p:stCondLst>
                                        </p:cTn>
                                        <p:tgtEl>
                                          <p:spTgt spid="9">
                                            <p:txEl>
                                              <p:pRg st="9" end="9"/>
                                            </p:txEl>
                                          </p:spTgt>
                                        </p:tgtEl>
                                        <p:attrNameLst>
                                          <p:attrName>style.visibility</p:attrName>
                                        </p:attrNameLst>
                                      </p:cBhvr>
                                      <p:to>
                                        <p:strVal val="visible"/>
                                      </p:to>
                                    </p:set>
                                    <p:animEffect transition="in" filter="fade">
                                      <p:cBhvr>
                                        <p:cTn id="48" dur="500"/>
                                        <p:tgtEl>
                                          <p:spTgt spid="9">
                                            <p:txEl>
                                              <p:pRg st="9" end="9"/>
                                            </p:txEl>
                                          </p:spTgt>
                                        </p:tgtEl>
                                      </p:cBhvr>
                                    </p:animEffect>
                                  </p:childTnLst>
                                </p:cTn>
                              </p:par>
                              <p:par>
                                <p:cTn id="49" presetID="10" presetClass="entr" presetSubtype="0" fill="hold" nodeType="withEffect">
                                  <p:stCondLst>
                                    <p:cond delay="19000"/>
                                  </p:stCondLst>
                                  <p:childTnLst>
                                    <p:set>
                                      <p:cBhvr>
                                        <p:cTn id="50" dur="1" fill="hold">
                                          <p:stCondLst>
                                            <p:cond delay="0"/>
                                          </p:stCondLst>
                                        </p:cTn>
                                        <p:tgtEl>
                                          <p:spTgt spid="9">
                                            <p:txEl>
                                              <p:pRg st="10" end="10"/>
                                            </p:txEl>
                                          </p:spTgt>
                                        </p:tgtEl>
                                        <p:attrNameLst>
                                          <p:attrName>style.visibility</p:attrName>
                                        </p:attrNameLst>
                                      </p:cBhvr>
                                      <p:to>
                                        <p:strVal val="visible"/>
                                      </p:to>
                                    </p:set>
                                    <p:animEffect transition="in" filter="fade">
                                      <p:cBhvr>
                                        <p:cTn id="51" dur="500"/>
                                        <p:tgtEl>
                                          <p:spTgt spid="9">
                                            <p:txEl>
                                              <p:pRg st="10" end="10"/>
                                            </p:txEl>
                                          </p:spTgt>
                                        </p:tgtEl>
                                      </p:cBhvr>
                                    </p:animEffect>
                                  </p:childTnLst>
                                </p:cTn>
                              </p:par>
                              <p:par>
                                <p:cTn id="52" presetID="10" presetClass="entr" presetSubtype="0" fill="hold" nodeType="withEffect">
                                  <p:stCondLst>
                                    <p:cond delay="19000"/>
                                  </p:stCondLst>
                                  <p:childTnLst>
                                    <p:set>
                                      <p:cBhvr>
                                        <p:cTn id="53" dur="1" fill="hold">
                                          <p:stCondLst>
                                            <p:cond delay="0"/>
                                          </p:stCondLst>
                                        </p:cTn>
                                        <p:tgtEl>
                                          <p:spTgt spid="9">
                                            <p:txEl>
                                              <p:pRg st="11" end="11"/>
                                            </p:txEl>
                                          </p:spTgt>
                                        </p:tgtEl>
                                        <p:attrNameLst>
                                          <p:attrName>style.visibility</p:attrName>
                                        </p:attrNameLst>
                                      </p:cBhvr>
                                      <p:to>
                                        <p:strVal val="visible"/>
                                      </p:to>
                                    </p:set>
                                    <p:animEffect transition="in" filter="fade">
                                      <p:cBhvr>
                                        <p:cTn id="54" dur="500"/>
                                        <p:tgtEl>
                                          <p:spTgt spid="9">
                                            <p:txEl>
                                              <p:pRg st="11" end="11"/>
                                            </p:txEl>
                                          </p:spTgt>
                                        </p:tgtEl>
                                      </p:cBhvr>
                                    </p:animEffect>
                                  </p:childTnLst>
                                </p:cTn>
                              </p:par>
                              <p:par>
                                <p:cTn id="55" presetID="10" presetClass="entr" presetSubtype="0" fill="hold" nodeType="withEffect">
                                  <p:stCondLst>
                                    <p:cond delay="19000"/>
                                  </p:stCondLst>
                                  <p:childTnLst>
                                    <p:set>
                                      <p:cBhvr>
                                        <p:cTn id="56" dur="1" fill="hold">
                                          <p:stCondLst>
                                            <p:cond delay="0"/>
                                          </p:stCondLst>
                                        </p:cTn>
                                        <p:tgtEl>
                                          <p:spTgt spid="9">
                                            <p:txEl>
                                              <p:pRg st="12" end="12"/>
                                            </p:txEl>
                                          </p:spTgt>
                                        </p:tgtEl>
                                        <p:attrNameLst>
                                          <p:attrName>style.visibility</p:attrName>
                                        </p:attrNameLst>
                                      </p:cBhvr>
                                      <p:to>
                                        <p:strVal val="visible"/>
                                      </p:to>
                                    </p:set>
                                    <p:animEffect transition="in" filter="fade">
                                      <p:cBhvr>
                                        <p:cTn id="57" dur="500"/>
                                        <p:tgtEl>
                                          <p:spTgt spid="9">
                                            <p:txEl>
                                              <p:pRg st="12" end="12"/>
                                            </p:txEl>
                                          </p:spTgt>
                                        </p:tgtEl>
                                      </p:cBhvr>
                                    </p:animEffect>
                                  </p:childTnLst>
                                </p:cTn>
                              </p:par>
                              <p:par>
                                <p:cTn id="58" presetID="10" presetClass="entr" presetSubtype="0" fill="hold" nodeType="withEffect">
                                  <p:stCondLst>
                                    <p:cond delay="19000"/>
                                  </p:stCondLst>
                                  <p:childTnLst>
                                    <p:set>
                                      <p:cBhvr>
                                        <p:cTn id="59" dur="1" fill="hold">
                                          <p:stCondLst>
                                            <p:cond delay="0"/>
                                          </p:stCondLst>
                                        </p:cTn>
                                        <p:tgtEl>
                                          <p:spTgt spid="9">
                                            <p:txEl>
                                              <p:pRg st="13" end="13"/>
                                            </p:txEl>
                                          </p:spTgt>
                                        </p:tgtEl>
                                        <p:attrNameLst>
                                          <p:attrName>style.visibility</p:attrName>
                                        </p:attrNameLst>
                                      </p:cBhvr>
                                      <p:to>
                                        <p:strVal val="visible"/>
                                      </p:to>
                                    </p:set>
                                    <p:animEffect transition="in" filter="fade">
                                      <p:cBhvr>
                                        <p:cTn id="60" dur="500"/>
                                        <p:tgtEl>
                                          <p:spTgt spid="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Research </a:t>
            </a:r>
            <a:r>
              <a:rPr lang="en-US" b="1" dirty="0" smtClean="0">
                <a:solidFill>
                  <a:srgbClr val="FFFF00"/>
                </a:solidFill>
              </a:rPr>
              <a:t>Hum-Drums???</a:t>
            </a:r>
            <a:endParaRPr lang="en-US" b="1" dirty="0">
              <a:solidFill>
                <a:srgbClr val="FFFF00"/>
              </a:solidFill>
            </a:endParaRPr>
          </a:p>
        </p:txBody>
      </p:sp>
      <p:sp>
        <p:nvSpPr>
          <p:cNvPr id="3" name="Content Placeholder 2"/>
          <p:cNvSpPr>
            <a:spLocks noGrp="1"/>
          </p:cNvSpPr>
          <p:nvPr>
            <p:ph idx="1"/>
          </p:nvPr>
        </p:nvSpPr>
        <p:spPr>
          <a:xfrm>
            <a:off x="511392" y="1447800"/>
            <a:ext cx="8229600" cy="4525963"/>
          </a:xfrm>
        </p:spPr>
        <p:txBody>
          <a:bodyPr/>
          <a:lstStyle/>
          <a:p>
            <a:r>
              <a:rPr lang="en-US" b="1" dirty="0" smtClean="0">
                <a:solidFill>
                  <a:srgbClr val="FFFF00"/>
                </a:solidFill>
              </a:rPr>
              <a:t>The student produces writing from research that</a:t>
            </a:r>
            <a:endParaRPr lang="en-US" b="1" dirty="0">
              <a:solidFill>
                <a:srgbClr val="FFFF00"/>
              </a:solidFill>
            </a:endParaRPr>
          </a:p>
          <a:p>
            <a:pPr lvl="1"/>
            <a:r>
              <a:rPr lang="en-US" b="1" dirty="0" smtClean="0">
                <a:solidFill>
                  <a:srgbClr val="FFFF00"/>
                </a:solidFill>
              </a:rPr>
              <a:t>Poses relevant and tightly drawn questions about a topic.</a:t>
            </a:r>
          </a:p>
          <a:p>
            <a:pPr lvl="1"/>
            <a:r>
              <a:rPr lang="en-US" b="1" dirty="0" smtClean="0">
                <a:solidFill>
                  <a:srgbClr val="FFFF00"/>
                </a:solidFill>
              </a:rPr>
              <a:t>Engages the reader</a:t>
            </a:r>
          </a:p>
          <a:p>
            <a:pPr lvl="1"/>
            <a:r>
              <a:rPr lang="en-US" b="1" dirty="0" smtClean="0">
                <a:solidFill>
                  <a:srgbClr val="FFFF00"/>
                </a:solidFill>
              </a:rPr>
              <a:t>Conveys accurate perspectives</a:t>
            </a:r>
          </a:p>
          <a:p>
            <a:pPr lvl="1"/>
            <a:r>
              <a:rPr lang="en-US" b="1" dirty="0" smtClean="0">
                <a:solidFill>
                  <a:srgbClr val="FFFF00"/>
                </a:solidFill>
              </a:rPr>
              <a:t>Uses a variety of primary and secondary sources</a:t>
            </a:r>
          </a:p>
          <a:p>
            <a:pPr lvl="1"/>
            <a:r>
              <a:rPr lang="en-US" b="1" dirty="0" smtClean="0">
                <a:solidFill>
                  <a:srgbClr val="FFFF00"/>
                </a:solidFill>
              </a:rPr>
              <a:t>Documents resources (bibliography)</a:t>
            </a:r>
            <a:endParaRPr lang="en-US" b="1" dirty="0">
              <a:solidFill>
                <a:srgbClr val="FFFF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747278"/>
            <a:ext cx="39528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294904"/>
      </p:ext>
    </p:extLst>
  </p:cSld>
  <p:clrMapOvr>
    <a:masterClrMapping/>
  </p:clrMapOvr>
  <mc:AlternateContent xmlns:mc="http://schemas.openxmlformats.org/markup-compatibility/2006">
    <mc:Choice xmlns:p14="http://schemas.microsoft.com/office/powerpoint/2010/main" Requires="p14">
      <p:transition spd="med" p14:dur="700" advTm="28580">
        <p:fade/>
      </p:transition>
    </mc:Choice>
    <mc:Fallback>
      <p:transition spd="med" advTm="28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42" presetClass="entr" presetSubtype="0" fill="hold" nodeType="withEffect">
                                  <p:stCondLst>
                                    <p:cond delay="300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anim calcmode="lin" valueType="num">
                                      <p:cBhvr>
                                        <p:cTn id="13" dur="2000" fill="hold"/>
                                        <p:tgtEl>
                                          <p:spTgt spid="2051"/>
                                        </p:tgtEl>
                                        <p:attrNameLst>
                                          <p:attrName>ppt_x</p:attrName>
                                        </p:attrNameLst>
                                      </p:cBhvr>
                                      <p:tavLst>
                                        <p:tav tm="0">
                                          <p:val>
                                            <p:strVal val="#ppt_x"/>
                                          </p:val>
                                        </p:tav>
                                        <p:tav tm="100000">
                                          <p:val>
                                            <p:strVal val="#ppt_x"/>
                                          </p:val>
                                        </p:tav>
                                      </p:tavLst>
                                    </p:anim>
                                    <p:anim calcmode="lin" valueType="num">
                                      <p:cBhvr>
                                        <p:cTn id="14" dur="2000" fill="hold"/>
                                        <p:tgtEl>
                                          <p:spTgt spid="2051"/>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2" presetClass="exit" presetSubtype="0" fill="hold" nodeType="afterEffect">
                                  <p:stCondLst>
                                    <p:cond delay="0"/>
                                  </p:stCondLst>
                                  <p:childTnLst>
                                    <p:animEffect transition="out" filter="fade">
                                      <p:cBhvr>
                                        <p:cTn id="17" dur="2000"/>
                                        <p:tgtEl>
                                          <p:spTgt spid="2051"/>
                                        </p:tgtEl>
                                      </p:cBhvr>
                                    </p:animEffect>
                                    <p:anim calcmode="lin" valueType="num">
                                      <p:cBhvr>
                                        <p:cTn id="18" dur="2000"/>
                                        <p:tgtEl>
                                          <p:spTgt spid="2051"/>
                                        </p:tgtEl>
                                        <p:attrNameLst>
                                          <p:attrName>ppt_x</p:attrName>
                                        </p:attrNameLst>
                                      </p:cBhvr>
                                      <p:tavLst>
                                        <p:tav tm="0">
                                          <p:val>
                                            <p:strVal val="ppt_x"/>
                                          </p:val>
                                        </p:tav>
                                        <p:tav tm="100000">
                                          <p:val>
                                            <p:strVal val="ppt_x"/>
                                          </p:val>
                                        </p:tav>
                                      </p:tavLst>
                                    </p:anim>
                                    <p:anim calcmode="lin" valueType="num">
                                      <p:cBhvr>
                                        <p:cTn id="19" dur="2000"/>
                                        <p:tgtEl>
                                          <p:spTgt spid="2051"/>
                                        </p:tgtEl>
                                        <p:attrNameLst>
                                          <p:attrName>ppt_y</p:attrName>
                                        </p:attrNameLst>
                                      </p:cBhvr>
                                      <p:tavLst>
                                        <p:tav tm="0">
                                          <p:val>
                                            <p:strVal val="ppt_y"/>
                                          </p:val>
                                        </p:tav>
                                        <p:tav tm="100000">
                                          <p:val>
                                            <p:strVal val="ppt_y+.1"/>
                                          </p:val>
                                        </p:tav>
                                      </p:tavLst>
                                    </p:anim>
                                    <p:set>
                                      <p:cBhvr>
                                        <p:cTn id="20" dur="1" fill="hold">
                                          <p:stCondLst>
                                            <p:cond delay="1999"/>
                                          </p:stCondLst>
                                        </p:cTn>
                                        <p:tgtEl>
                                          <p:spTgt spid="2051"/>
                                        </p:tgtEl>
                                        <p:attrNameLst>
                                          <p:attrName>style.visibility</p:attrName>
                                        </p:attrNameLst>
                                      </p:cBhvr>
                                      <p:to>
                                        <p:strVal val="hidden"/>
                                      </p:to>
                                    </p:set>
                                  </p:childTnLst>
                                </p:cTn>
                              </p:par>
                            </p:childTnLst>
                          </p:cTn>
                        </p:par>
                        <p:par>
                          <p:cTn id="21" fill="hold">
                            <p:stCondLst>
                              <p:cond delay="7000"/>
                            </p:stCondLst>
                            <p:childTnLst>
                              <p:par>
                                <p:cTn id="22" presetID="10" presetClass="entr" presetSubtype="0" fill="hold"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par>
                          <p:cTn id="25" fill="hold">
                            <p:stCondLst>
                              <p:cond delay="7500"/>
                            </p:stCondLst>
                            <p:childTnLst>
                              <p:par>
                                <p:cTn id="26" presetID="10" presetClass="entr" presetSubtype="0" fill="hold"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par>
                          <p:cTn id="33" fill="hold">
                            <p:stCondLst>
                              <p:cond delay="8500"/>
                            </p:stCondLst>
                            <p:childTnLst>
                              <p:par>
                                <p:cTn id="34" presetID="10" presetClass="entr" presetSubtype="0"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childTnLst>
                          </p:cTn>
                        </p:par>
                        <p:par>
                          <p:cTn id="37" fill="hold">
                            <p:stCondLst>
                              <p:cond delay="9000"/>
                            </p:stCondLst>
                            <p:childTnLst>
                              <p:par>
                                <p:cTn id="38" presetID="10" presetClass="entr" presetSubtype="0" fill="hold" nodeType="after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par>
                          <p:cTn id="41" fill="hold">
                            <p:stCondLst>
                              <p:cond delay="9500"/>
                            </p:stCondLst>
                            <p:childTnLst>
                              <p:par>
                                <p:cTn id="42" presetID="10" presetClass="entr" presetSubtype="0" fill="hold" nodeType="after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Cobb Virtual Library</a:t>
            </a:r>
            <a:endParaRPr lang="en-US" b="1" dirty="0">
              <a:solidFill>
                <a:srgbClr val="FFFF00"/>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232" y="1477543"/>
            <a:ext cx="880533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133600"/>
            <a:ext cx="39909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8330633"/>
      </p:ext>
    </p:extLst>
  </p:cSld>
  <p:clrMapOvr>
    <a:masterClrMapping/>
  </p:clrMapOvr>
  <mc:AlternateContent xmlns:mc="http://schemas.openxmlformats.org/markup-compatibility/2006">
    <mc:Choice xmlns:p14="http://schemas.microsoft.com/office/powerpoint/2010/main" Requires="p14">
      <p:transition spd="med" p14:dur="700" advTm="19005">
        <p:fade/>
      </p:transition>
    </mc:Choice>
    <mc:Fallback>
      <p:transition spd="med" advTm="19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xit" presetSubtype="0" fill="hold" nodeType="withEffect">
                                  <p:stCondLst>
                                    <p:cond delay="14000"/>
                                  </p:stCondLst>
                                  <p:childTnLst>
                                    <p:animEffect transition="out" filter="fade">
                                      <p:cBhvr>
                                        <p:cTn id="15" dur="500"/>
                                        <p:tgtEl>
                                          <p:spTgt spid="1027"/>
                                        </p:tgtEl>
                                      </p:cBhvr>
                                    </p:animEffect>
                                    <p:set>
                                      <p:cBhvr>
                                        <p:cTn id="16" dur="1" fill="hold">
                                          <p:stCondLst>
                                            <p:cond delay="499"/>
                                          </p:stCondLst>
                                        </p:cTn>
                                        <p:tgtEl>
                                          <p:spTgt spid="1027"/>
                                        </p:tgtEl>
                                        <p:attrNameLst>
                                          <p:attrName>style.visibility</p:attrName>
                                        </p:attrNameLst>
                                      </p:cBhvr>
                                      <p:to>
                                        <p:strVal val="hidden"/>
                                      </p:to>
                                    </p:set>
                                  </p:childTnLst>
                                </p:cTn>
                              </p:par>
                              <p:par>
                                <p:cTn id="17" presetID="53" presetClass="entr" presetSubtype="16" fill="hold" nodeType="withEffect">
                                  <p:stCondLst>
                                    <p:cond delay="1400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2000" fill="hold"/>
                                        <p:tgtEl>
                                          <p:spTgt spid="3074"/>
                                        </p:tgtEl>
                                        <p:attrNameLst>
                                          <p:attrName>ppt_w</p:attrName>
                                        </p:attrNameLst>
                                      </p:cBhvr>
                                      <p:tavLst>
                                        <p:tav tm="0">
                                          <p:val>
                                            <p:fltVal val="0"/>
                                          </p:val>
                                        </p:tav>
                                        <p:tav tm="100000">
                                          <p:val>
                                            <p:strVal val="#ppt_w"/>
                                          </p:val>
                                        </p:tav>
                                      </p:tavLst>
                                    </p:anim>
                                    <p:anim calcmode="lin" valueType="num">
                                      <p:cBhvr>
                                        <p:cTn id="20" dur="2000" fill="hold"/>
                                        <p:tgtEl>
                                          <p:spTgt spid="3074"/>
                                        </p:tgtEl>
                                        <p:attrNameLst>
                                          <p:attrName>ppt_h</p:attrName>
                                        </p:attrNameLst>
                                      </p:cBhvr>
                                      <p:tavLst>
                                        <p:tav tm="0">
                                          <p:val>
                                            <p:fltVal val="0"/>
                                          </p:val>
                                        </p:tav>
                                        <p:tav tm="100000">
                                          <p:val>
                                            <p:strVal val="#ppt_h"/>
                                          </p:val>
                                        </p:tav>
                                      </p:tavLst>
                                    </p:anim>
                                    <p:animEffect transition="in" filter="fade">
                                      <p:cBhvr>
                                        <p:cTn id="2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Research Hum-Drums</a:t>
            </a:r>
            <a:endParaRPr lang="en-US" b="1" dirty="0">
              <a:solidFill>
                <a:srgbClr val="FFFF00"/>
              </a:solidFill>
            </a:endParaRPr>
          </a:p>
        </p:txBody>
      </p:sp>
      <p:pic>
        <p:nvPicPr>
          <p:cNvPr id="614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59182"/>
          <a:stretch/>
        </p:blipFill>
        <p:spPr bwMode="auto">
          <a:xfrm>
            <a:off x="228600" y="1325935"/>
            <a:ext cx="8534400" cy="492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667000" y="6386463"/>
            <a:ext cx="3429000" cy="369332"/>
          </a:xfrm>
          <a:prstGeom prst="rect">
            <a:avLst/>
          </a:prstGeom>
          <a:noFill/>
        </p:spPr>
        <p:txBody>
          <a:bodyPr wrap="square" rtlCol="0">
            <a:spAutoFit/>
          </a:bodyPr>
          <a:lstStyle/>
          <a:p>
            <a:pPr algn="ctr"/>
            <a:r>
              <a:rPr lang="en-US" dirty="0" smtClean="0">
                <a:solidFill>
                  <a:srgbClr val="FFFF00"/>
                </a:solidFill>
              </a:rPr>
              <a:t>www.citationmachine.net</a:t>
            </a:r>
            <a:endParaRPr lang="en-US" dirty="0">
              <a:solidFill>
                <a:srgbClr val="FFFF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993020756"/>
      </p:ext>
    </p:extLst>
  </p:cSld>
  <p:clrMapOvr>
    <a:masterClrMapping/>
  </p:clrMapOvr>
  <mc:AlternateContent xmlns:mc="http://schemas.openxmlformats.org/markup-compatibility/2006">
    <mc:Choice xmlns:p14="http://schemas.microsoft.com/office/powerpoint/2010/main" Requires="p14">
      <p:transition spd="med" p14:dur="700" advTm="19930">
        <p:fade/>
      </p:transition>
    </mc:Choice>
    <mc:Fallback>
      <p:transition spd="med" advTm="199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21" presetClass="entr" presetSubtype="1"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animEffect transition="in" filter="wheel(1)">
                                      <p:cBhvr>
                                        <p:cTn id="9"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rPr>
              <a:t>Spicing up your Research Unit</a:t>
            </a:r>
            <a:endParaRPr lang="en-US" b="1" dirty="0">
              <a:solidFill>
                <a:srgbClr val="FFFF00"/>
              </a:solidFill>
            </a:endParaRPr>
          </a:p>
        </p:txBody>
      </p:sp>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21383"/>
          <a:stretch/>
        </p:blipFill>
        <p:spPr bwMode="auto">
          <a:xfrm>
            <a:off x="381000" y="1524000"/>
            <a:ext cx="8398933" cy="482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42565" y="6345382"/>
            <a:ext cx="5334000" cy="369332"/>
          </a:xfrm>
          <a:prstGeom prst="rect">
            <a:avLst/>
          </a:prstGeom>
          <a:noFill/>
        </p:spPr>
        <p:txBody>
          <a:bodyPr wrap="square" rtlCol="0">
            <a:spAutoFit/>
          </a:bodyPr>
          <a:lstStyle/>
          <a:p>
            <a:pPr algn="ctr"/>
            <a:r>
              <a:rPr lang="en-US" dirty="0" smtClean="0">
                <a:solidFill>
                  <a:srgbClr val="FFFF00"/>
                </a:solidFill>
              </a:rPr>
              <a:t>www.voicethread.com</a:t>
            </a:r>
            <a:endParaRPr lang="en-US" dirty="0">
              <a:solidFill>
                <a:srgbClr val="FFFF00"/>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634644842"/>
      </p:ext>
    </p:extLst>
  </p:cSld>
  <p:clrMapOvr>
    <a:masterClrMapping/>
  </p:clrMapOvr>
  <mc:AlternateContent xmlns:mc="http://schemas.openxmlformats.org/markup-compatibility/2006">
    <mc:Choice xmlns:p14="http://schemas.microsoft.com/office/powerpoint/2010/main" Requires="p14">
      <p:transition spd="med" p14:dur="700" advTm="46586">
        <p:fade/>
      </p:transition>
    </mc:Choice>
    <mc:Fallback>
      <p:transition spd="med" advTm="46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Effect transition="in" filter="fade">
                                      <p:cBhvr>
                                        <p:cTn id="11" dur="1000"/>
                                        <p:tgtEl>
                                          <p:spTgt spid="2"/>
                                        </p:tgtEl>
                                      </p:cBhvr>
                                    </p:animEffect>
                                  </p:childTnLst>
                                </p:cTn>
                              </p:par>
                            </p:childTnLst>
                          </p:cTn>
                        </p:par>
                        <p:par>
                          <p:cTn id="12" fill="hold">
                            <p:stCondLst>
                              <p:cond delay="1000"/>
                            </p:stCondLst>
                            <p:childTnLst>
                              <p:par>
                                <p:cTn id="13" presetID="10" presetClass="entr" presetSubtype="0" fill="hold" nodeType="afterEffect">
                                  <p:stCondLst>
                                    <p:cond delay="50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espondQuestion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RespondGraph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1358</Words>
  <Application>Microsoft Office PowerPoint</Application>
  <PresentationFormat>On-screen Show (4:3)</PresentationFormat>
  <Paragraphs>76</Paragraphs>
  <Slides>15</Slides>
  <Notes>15</Notes>
  <HiddenSlides>0</HiddenSlides>
  <MMClips>15</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iRespondQuestionMaster</vt:lpstr>
      <vt:lpstr>iRespondGraphMaster</vt:lpstr>
      <vt:lpstr>Integrating Technology to Promote Improved Academic Achievement</vt:lpstr>
      <vt:lpstr>Technology Enhances the Standards</vt:lpstr>
      <vt:lpstr>Standards and Elements</vt:lpstr>
      <vt:lpstr>Imagine the Possibilities!</vt:lpstr>
      <vt:lpstr>Need some “Inspiration”???</vt:lpstr>
      <vt:lpstr>Research Hum-Drums???</vt:lpstr>
      <vt:lpstr>Cobb Virtual Library</vt:lpstr>
      <vt:lpstr>Research Hum-Drums</vt:lpstr>
      <vt:lpstr>Spicing up your Research Unit</vt:lpstr>
      <vt:lpstr>Spicing up your Research Unit</vt:lpstr>
      <vt:lpstr>Spicing up your Research Unit</vt:lpstr>
      <vt:lpstr>Spicing up your Research Unit</vt:lpstr>
      <vt:lpstr>PowerPoint Presentation</vt:lpstr>
      <vt:lpstr>Technology Abounds!!</vt:lpstr>
      <vt:lpstr>EMBRACE the VISION!!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Technology to Promote Improved Academic Achievement</dc:title>
  <dc:creator>Tracy Efaw</dc:creator>
  <cp:lastModifiedBy>Tracy Efaw</cp:lastModifiedBy>
  <cp:revision>70</cp:revision>
  <cp:lastPrinted>2011-11-30T20:58:16Z</cp:lastPrinted>
  <dcterms:created xsi:type="dcterms:W3CDTF">2011-11-29T17:09:31Z</dcterms:created>
  <dcterms:modified xsi:type="dcterms:W3CDTF">2011-12-04T06:08:18Z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oReflect">
    <vt:bool>false</vt:bool>
  </property>
  <property fmtid="{D5CDD505-2E9C-101B-9397-08002B2CF9AE}" pid="3" name="KeepGraph">
    <vt:bool>false</vt:bool>
  </property>
  <property fmtid="{D5CDD505-2E9C-101B-9397-08002B2CF9AE}" pid="4" name="ShowTimer">
    <vt:bool>true</vt:bool>
  </property>
  <property fmtid="{D5CDD505-2E9C-101B-9397-08002B2CF9AE}" pid="5" name="ShowPercent">
    <vt:bool>true</vt:bool>
  </property>
</Properties>
</file>