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29"/>
  </p:notesMasterIdLst>
  <p:sldIdLst>
    <p:sldId id="264" r:id="rId7"/>
    <p:sldId id="265" r:id="rId8"/>
    <p:sldId id="289" r:id="rId9"/>
    <p:sldId id="271" r:id="rId10"/>
    <p:sldId id="263" r:id="rId11"/>
    <p:sldId id="291" r:id="rId12"/>
    <p:sldId id="296" r:id="rId13"/>
    <p:sldId id="290" r:id="rId14"/>
    <p:sldId id="292" r:id="rId15"/>
    <p:sldId id="295" r:id="rId16"/>
    <p:sldId id="293" r:id="rId17"/>
    <p:sldId id="294" r:id="rId18"/>
    <p:sldId id="282" r:id="rId19"/>
    <p:sldId id="288" r:id="rId20"/>
    <p:sldId id="272" r:id="rId21"/>
    <p:sldId id="273" r:id="rId22"/>
    <p:sldId id="274" r:id="rId23"/>
    <p:sldId id="284" r:id="rId24"/>
    <p:sldId id="286" r:id="rId25"/>
    <p:sldId id="285" r:id="rId26"/>
    <p:sldId id="287" r:id="rId27"/>
    <p:sldId id="27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1786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A42C7-C76F-4176-A29F-DE2F565FC031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FDCED-7EC3-4491-B2A7-6D608E11F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8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Mark Trachtenbroit Ph.D.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05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0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3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6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9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2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3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0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43115B63-510D-4EC4-9E93-07965850A2F0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E5B51E4-C7A3-445B-B40C-C15F9F2BD0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8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E26885D5-55C1-40F5-8249-8CE4B8A8F745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F785D16F-EE1C-43E1-BAB5-362DF7CE85DD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0815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5369558-254E-4FBC-AE7C-8046A4B2B93E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ED91BBA2-CC20-4219-8BC9-C01EE5CDD857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94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E1D3-C9BD-4615-BF98-47B5764588AE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7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5C74AE1-EA09-46B6-BB24-E06AF5EF1EA6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2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F2B4BEE-ADFD-4DD2-AE92-48533F4995D3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28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C6BCB219-9EA3-4854-9045-76B109DE1BA7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36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8065-EC78-4A3A-A0AF-6DE090E51AFB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4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6C8C-A7C8-4D40-96C4-9FC82569769F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69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43115B63-510D-4EC4-9E93-07965850A2F0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E5B51E4-C7A3-445B-B40C-C15F9F2BD0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2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E26885D5-55C1-40F5-8249-8CE4B8A8F745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0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F785D16F-EE1C-43E1-BAB5-362DF7CE85DD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720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5369558-254E-4FBC-AE7C-8046A4B2B93E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1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ED91BBA2-CC20-4219-8BC9-C01EE5CDD857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82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E1D3-C9BD-4615-BF98-47B5764588AE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2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5C74AE1-EA09-46B6-BB24-E06AF5EF1EA6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77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F2B4BEE-ADFD-4DD2-AE92-48533F4995D3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47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C6BCB219-9EA3-4854-9045-76B109DE1BA7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45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8065-EC78-4A3A-A0AF-6DE090E51AFB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9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6C8C-A7C8-4D40-96C4-9FC82569769F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9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43115B63-510D-4EC4-9E93-07965850A2F0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E5B51E4-C7A3-445B-B40C-C15F9F2BD0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5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E26885D5-55C1-40F5-8249-8CE4B8A8F745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0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F785D16F-EE1C-43E1-BAB5-362DF7CE85DD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4313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5369558-254E-4FBC-AE7C-8046A4B2B93E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9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ED91BBA2-CC20-4219-8BC9-C01EE5CDD857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54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E1D3-C9BD-4615-BF98-47B5764588AE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7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5C74AE1-EA09-46B6-BB24-E06AF5EF1EA6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6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F2B4BEE-ADFD-4DD2-AE92-48533F4995D3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69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C6BCB219-9EA3-4854-9045-76B109DE1BA7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60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8065-EC78-4A3A-A0AF-6DE090E51AFB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6C8C-A7C8-4D40-96C4-9FC82569769F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3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1762-CBC7-0E4F-93DE-99C8B0196B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2494-A020-8A42-AB56-72BA3E293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1762-CBC7-0E4F-93DE-99C8B0196B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2494-A020-8A42-AB56-72BA3E293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1762-CBC7-0E4F-93DE-99C8B0196B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2494-A020-8A42-AB56-72BA3E293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1762-CBC7-0E4F-93DE-99C8B0196B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2494-A020-8A42-AB56-72BA3E293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8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1762-CBC7-0E4F-93DE-99C8B0196B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2494-A020-8A42-AB56-72BA3E293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1762-CBC7-0E4F-93DE-99C8B0196B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2494-A020-8A42-AB56-72BA3E293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1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9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1762-CBC7-0E4F-93DE-99C8B0196B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2494-A020-8A42-AB56-72BA3E293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2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1762-CBC7-0E4F-93DE-99C8B0196B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2494-A020-8A42-AB56-72BA3E293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7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1762-CBC7-0E4F-93DE-99C8B0196B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2494-A020-8A42-AB56-72BA3E293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0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1762-CBC7-0E4F-93DE-99C8B0196B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2494-A020-8A42-AB56-72BA3E293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1762-CBC7-0E4F-93DE-99C8B0196B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2494-A020-8A42-AB56-72BA3E293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2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2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DE373-A336-437E-8FA7-D2024E559693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884E00-B55A-42D1-8EE4-B9728FB67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QuestionShape"/>
          <p:cNvSpPr/>
          <p:nvPr userDrawn="1"/>
        </p:nvSpPr>
        <p:spPr>
          <a:xfrm>
            <a:off x="127000" y="127000"/>
            <a:ext cx="8890000" cy="2857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buNone/>
            </a:pPr>
            <a:r>
              <a:rPr lang="en-US" sz="440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iRespond Question Master</a:t>
            </a:r>
            <a:endParaRPr lang="en-US" sz="44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AShape"/>
          <p:cNvSpPr/>
          <p:nvPr userDrawn="1"/>
        </p:nvSpPr>
        <p:spPr>
          <a:xfrm>
            <a:off x="127000" y="3111500"/>
            <a:ext cx="8890000" cy="71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3200" smtClean="0">
                <a:solidFill>
                  <a:schemeClr val="tx1"/>
                </a:solidFill>
              </a:rPr>
              <a:t>A.) Response A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9" name="BShape"/>
          <p:cNvSpPr/>
          <p:nvPr userDrawn="1"/>
        </p:nvSpPr>
        <p:spPr>
          <a:xfrm>
            <a:off x="127000" y="3835400"/>
            <a:ext cx="8890000" cy="71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3200" smtClean="0">
                <a:solidFill>
                  <a:schemeClr val="tx1"/>
                </a:solidFill>
              </a:rPr>
              <a:t>B.) Response B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0" name="CShape"/>
          <p:cNvSpPr/>
          <p:nvPr userDrawn="1"/>
        </p:nvSpPr>
        <p:spPr>
          <a:xfrm>
            <a:off x="127000" y="4559300"/>
            <a:ext cx="8890000" cy="71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3200" smtClean="0">
                <a:solidFill>
                  <a:schemeClr val="tx1"/>
                </a:solidFill>
              </a:rPr>
              <a:t>C.) Response C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1" name="DShape"/>
          <p:cNvSpPr/>
          <p:nvPr userDrawn="1"/>
        </p:nvSpPr>
        <p:spPr>
          <a:xfrm>
            <a:off x="127000" y="5283200"/>
            <a:ext cx="8890000" cy="71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3200" smtClean="0">
                <a:solidFill>
                  <a:schemeClr val="tx1"/>
                </a:solidFill>
              </a:rPr>
              <a:t>D.) Response D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2" name="EShape"/>
          <p:cNvSpPr/>
          <p:nvPr userDrawn="1"/>
        </p:nvSpPr>
        <p:spPr>
          <a:xfrm>
            <a:off x="127000" y="6007100"/>
            <a:ext cx="8890000" cy="71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3200" smtClean="0">
                <a:solidFill>
                  <a:schemeClr val="tx1"/>
                </a:solidFill>
              </a:rPr>
              <a:t>E.) Response E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3" name="Percent"/>
          <p:cNvSpPr/>
          <p:nvPr userDrawn="1"/>
        </p:nvSpPr>
        <p:spPr>
          <a:xfrm>
            <a:off x="6350000" y="254000"/>
            <a:ext cx="2540000" cy="50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rgbClr val="000000"/>
                </a:solidFill>
              </a:rPr>
              <a:t>Percent Complete 100%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4" name="Timer"/>
          <p:cNvSpPr/>
          <p:nvPr userDrawn="1"/>
        </p:nvSpPr>
        <p:spPr>
          <a:xfrm>
            <a:off x="254000" y="254000"/>
            <a:ext cx="2540000" cy="50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rgbClr val="000000"/>
                </a:solidFill>
              </a:rPr>
              <a:t>00:30</a:t>
            </a:r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4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Shape" hidden="1"/>
          <p:cNvSpPr/>
          <p:nvPr userDrawn="1"/>
        </p:nvSpPr>
        <p:spPr>
          <a:xfrm>
            <a:off x="127000" y="254000"/>
            <a:ext cx="1270000" cy="1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iRespond Graph</a:t>
            </a:r>
            <a:endParaRPr lang="en-US"/>
          </a:p>
        </p:txBody>
      </p:sp>
      <p:grpSp>
        <p:nvGrpSpPr>
          <p:cNvPr id="37" name="CorrectBarGroup"/>
          <p:cNvGrpSpPr/>
          <p:nvPr userDrawn="1"/>
        </p:nvGrpSpPr>
        <p:grpSpPr>
          <a:xfrm>
            <a:off x="1270000" y="3175000"/>
            <a:ext cx="2667000" cy="2540000"/>
            <a:chOff x="1270000" y="3175000"/>
            <a:chExt cx="2667000" cy="2540000"/>
          </a:xfrm>
        </p:grpSpPr>
        <p:sp>
          <p:nvSpPr>
            <p:cNvPr id="9" name="CorrectBar0"/>
            <p:cNvSpPr/>
            <p:nvPr userDrawn="1"/>
          </p:nvSpPr>
          <p:spPr>
            <a:xfrm>
              <a:off x="1270000" y="3175000"/>
              <a:ext cx="1079500" cy="2540000"/>
            </a:xfrm>
            <a:prstGeom prst="rect">
              <a:avLst/>
            </a:prstGeom>
            <a:solidFill>
              <a:srgbClr val="22FF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rrectBar1"/>
            <p:cNvSpPr/>
            <p:nvPr userDrawn="1"/>
          </p:nvSpPr>
          <p:spPr>
            <a:xfrm>
              <a:off x="2857500" y="4445000"/>
              <a:ext cx="1079500" cy="1270000"/>
            </a:xfrm>
            <a:prstGeom prst="rect">
              <a:avLst/>
            </a:prstGeom>
            <a:solidFill>
              <a:srgbClr val="22FF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PercentLabelGroup"/>
          <p:cNvGrpSpPr/>
          <p:nvPr userDrawn="1"/>
        </p:nvGrpSpPr>
        <p:grpSpPr>
          <a:xfrm>
            <a:off x="1270000" y="1270000"/>
            <a:ext cx="7429500" cy="317500"/>
            <a:chOff x="1270000" y="1270000"/>
            <a:chExt cx="7429500" cy="317500"/>
          </a:xfrm>
        </p:grpSpPr>
        <p:sp>
          <p:nvSpPr>
            <p:cNvPr id="8" name="PercentLabel0"/>
            <p:cNvSpPr/>
            <p:nvPr userDrawn="1"/>
          </p:nvSpPr>
          <p:spPr>
            <a:xfrm>
              <a:off x="127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67%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1" name="PercentLabel1"/>
            <p:cNvSpPr/>
            <p:nvPr userDrawn="1"/>
          </p:nvSpPr>
          <p:spPr>
            <a:xfrm>
              <a:off x="2857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33%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4" name="PercentLabel2"/>
            <p:cNvSpPr/>
            <p:nvPr userDrawn="1"/>
          </p:nvSpPr>
          <p:spPr>
            <a:xfrm>
              <a:off x="4445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100%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7" name="PercentLabel3"/>
            <p:cNvSpPr/>
            <p:nvPr userDrawn="1"/>
          </p:nvSpPr>
          <p:spPr>
            <a:xfrm>
              <a:off x="6032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100%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20" name="PercentLabel4"/>
            <p:cNvSpPr/>
            <p:nvPr userDrawn="1"/>
          </p:nvSpPr>
          <p:spPr>
            <a:xfrm>
              <a:off x="762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67%</a:t>
              </a:r>
              <a:endParaRPr lang="en-US" sz="2800">
                <a:solidFill>
                  <a:srgbClr val="000000"/>
                </a:solidFill>
              </a:endParaRPr>
            </a:p>
          </p:txBody>
        </p:sp>
      </p:grpSp>
      <p:grpSp>
        <p:nvGrpSpPr>
          <p:cNvPr id="38" name="IncorrectBarGroup"/>
          <p:cNvGrpSpPr/>
          <p:nvPr userDrawn="1"/>
        </p:nvGrpSpPr>
        <p:grpSpPr>
          <a:xfrm>
            <a:off x="4445000" y="1905000"/>
            <a:ext cx="4254500" cy="3810000"/>
            <a:chOff x="4445000" y="1905000"/>
            <a:chExt cx="4254500" cy="3810000"/>
          </a:xfrm>
        </p:grpSpPr>
        <p:sp>
          <p:nvSpPr>
            <p:cNvPr id="15" name="IncorrectBar2"/>
            <p:cNvSpPr/>
            <p:nvPr userDrawn="1"/>
          </p:nvSpPr>
          <p:spPr>
            <a:xfrm>
              <a:off x="44450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ncorrectBar3"/>
            <p:cNvSpPr/>
            <p:nvPr userDrawn="1"/>
          </p:nvSpPr>
          <p:spPr>
            <a:xfrm>
              <a:off x="60325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ncorrectBar4"/>
            <p:cNvSpPr/>
            <p:nvPr userDrawn="1"/>
          </p:nvSpPr>
          <p:spPr>
            <a:xfrm>
              <a:off x="7620000" y="3175000"/>
              <a:ext cx="1079500" cy="2540000"/>
            </a:xfrm>
            <a:prstGeom prst="rect">
              <a:avLst/>
            </a:prstGeom>
            <a:solidFill>
              <a:srgbClr val="FF22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XLabelGroup"/>
          <p:cNvGrpSpPr/>
          <p:nvPr userDrawn="1"/>
        </p:nvGrpSpPr>
        <p:grpSpPr>
          <a:xfrm>
            <a:off x="1270000" y="5842000"/>
            <a:ext cx="7429500" cy="317500"/>
            <a:chOff x="1270000" y="5842000"/>
            <a:chExt cx="7429500" cy="317500"/>
          </a:xfrm>
        </p:grpSpPr>
        <p:sp>
          <p:nvSpPr>
            <p:cNvPr id="10" name="XValueLabel0"/>
            <p:cNvSpPr/>
            <p:nvPr userDrawn="1"/>
          </p:nvSpPr>
          <p:spPr>
            <a:xfrm>
              <a:off x="127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A*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3" name="XValueLabel1"/>
            <p:cNvSpPr/>
            <p:nvPr userDrawn="1"/>
          </p:nvSpPr>
          <p:spPr>
            <a:xfrm>
              <a:off x="2857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B*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6" name="XValueLabel2"/>
            <p:cNvSpPr/>
            <p:nvPr userDrawn="1"/>
          </p:nvSpPr>
          <p:spPr>
            <a:xfrm>
              <a:off x="4445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C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9" name="XValueLabel3"/>
            <p:cNvSpPr/>
            <p:nvPr userDrawn="1"/>
          </p:nvSpPr>
          <p:spPr>
            <a:xfrm>
              <a:off x="6032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D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22" name="XValueLabel4"/>
            <p:cNvSpPr/>
            <p:nvPr userDrawn="1"/>
          </p:nvSpPr>
          <p:spPr>
            <a:xfrm>
              <a:off x="762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E</a:t>
              </a:r>
              <a:endParaRPr lang="en-US" sz="2800">
                <a:solidFill>
                  <a:srgbClr val="000000"/>
                </a:solidFill>
              </a:endParaRPr>
            </a:p>
          </p:txBody>
        </p:sp>
      </p:grpSp>
      <p:grpSp>
        <p:nvGrpSpPr>
          <p:cNvPr id="36" name="AxisLineGroup"/>
          <p:cNvGrpSpPr/>
          <p:nvPr userDrawn="1"/>
        </p:nvGrpSpPr>
        <p:grpSpPr>
          <a:xfrm>
            <a:off x="889000" y="1587500"/>
            <a:ext cx="8001000" cy="4127500"/>
            <a:chOff x="889000" y="1587500"/>
            <a:chExt cx="8001000" cy="4127500"/>
          </a:xfrm>
        </p:grpSpPr>
        <p:cxnSp>
          <p:nvCxnSpPr>
            <p:cNvPr id="23" name="XAxisLine"/>
            <p:cNvCxnSpPr/>
            <p:nvPr userDrawn="1"/>
          </p:nvCxnSpPr>
          <p:spPr>
            <a:xfrm>
              <a:off x="889000" y="5715000"/>
              <a:ext cx="8001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YAxisLine"/>
            <p:cNvCxnSpPr/>
            <p:nvPr userDrawn="1"/>
          </p:nvCxnSpPr>
          <p:spPr>
            <a:xfrm>
              <a:off x="1016000" y="1587500"/>
              <a:ext cx="0" cy="412750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YAxisTick0"/>
            <p:cNvCxnSpPr/>
            <p:nvPr userDrawn="1"/>
          </p:nvCxnSpPr>
          <p:spPr>
            <a:xfrm>
              <a:off x="889000" y="571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YAxisTick1"/>
            <p:cNvCxnSpPr/>
            <p:nvPr userDrawn="1"/>
          </p:nvCxnSpPr>
          <p:spPr>
            <a:xfrm>
              <a:off x="889000" y="444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YAxisTick2"/>
            <p:cNvCxnSpPr/>
            <p:nvPr userDrawn="1"/>
          </p:nvCxnSpPr>
          <p:spPr>
            <a:xfrm>
              <a:off x="889000" y="317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YAxisTick3"/>
            <p:cNvCxnSpPr/>
            <p:nvPr userDrawn="1"/>
          </p:nvCxnSpPr>
          <p:spPr>
            <a:xfrm>
              <a:off x="889000" y="190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YLabelGroup"/>
          <p:cNvGrpSpPr/>
          <p:nvPr userDrawn="1"/>
        </p:nvGrpSpPr>
        <p:grpSpPr>
          <a:xfrm>
            <a:off x="254000" y="1841500"/>
            <a:ext cx="762000" cy="3937000"/>
            <a:chOff x="254000" y="1841500"/>
            <a:chExt cx="762000" cy="3937000"/>
          </a:xfrm>
        </p:grpSpPr>
        <p:sp>
          <p:nvSpPr>
            <p:cNvPr id="26" name="YValueLabel0"/>
            <p:cNvSpPr/>
            <p:nvPr userDrawn="1"/>
          </p:nvSpPr>
          <p:spPr>
            <a:xfrm>
              <a:off x="254000" y="565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0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28" name="YValueLabel1"/>
            <p:cNvSpPr/>
            <p:nvPr userDrawn="1"/>
          </p:nvSpPr>
          <p:spPr>
            <a:xfrm>
              <a:off x="254000" y="438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1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0" name="YValueLabel2"/>
            <p:cNvSpPr/>
            <p:nvPr userDrawn="1"/>
          </p:nvSpPr>
          <p:spPr>
            <a:xfrm>
              <a:off x="254000" y="311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2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2" name="YValueLabel3"/>
            <p:cNvSpPr/>
            <p:nvPr userDrawn="1"/>
          </p:nvSpPr>
          <p:spPr>
            <a:xfrm>
              <a:off x="254000" y="184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3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264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620BC77-4D66-4CA2-9C31-C898E1CDA5AA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438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620BC77-4D66-4CA2-9C31-C898E1CDA5AA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138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620BC77-4D66-4CA2-9C31-C898E1CDA5AA}" type="datetime1">
              <a:rPr lang="en-US" smtClean="0">
                <a:solidFill>
                  <a:srgbClr val="FFFFFF"/>
                </a:solidFill>
              </a:rPr>
              <a:pPr/>
              <a:t>7/1/2013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Mark Trachtenbroit Ph.D.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E5B51E4-C7A3-445B-B40C-C15F9F2BD00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88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0101762-CBC7-0E4F-93DE-99C8B0196B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0362494-A020-8A42-AB56-72BA3E293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9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YmwwrGV_ai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nnesaw.edu/itecmed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4.xml"/><Relationship Id="rId5" Type="http://schemas.openxmlformats.org/officeDocument/2006/relationships/hyperlink" Target="http://www.tinyurl.com/KSU-ItecDegrees" TargetMode="External"/><Relationship Id="rId4" Type="http://schemas.openxmlformats.org/officeDocument/2006/relationships/hyperlink" Target="http://www.kennesaw.edu/iteced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6400800"/>
            <a:ext cx="3690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http://youtu.be/YmwwrGV_aiE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7748"/>
            <a:ext cx="8749748" cy="586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990600"/>
            <a:ext cx="8610600" cy="16987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“D.R.A.W.” for Literacy Using “Blackboard”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4271665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Tracy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Efaw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Capstone Presentation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Kennesaw State University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283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7914"/>
            <a:ext cx="7696200" cy="678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63750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NEED:  </a:t>
            </a:r>
            <a:br>
              <a:rPr lang="en-US" b="1" dirty="0" smtClean="0"/>
            </a:br>
            <a:r>
              <a:rPr lang="en-US" b="1" dirty="0" smtClean="0"/>
              <a:t>3) Providing a Place for Data                            		Dialogue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81200"/>
            <a:ext cx="8839200" cy="4800600"/>
          </a:xfrm>
        </p:spPr>
      </p:pic>
    </p:spTree>
    <p:extLst>
      <p:ext uri="{BB962C8B-B14F-4D97-AF65-F5344CB8AC3E}">
        <p14:creationId xmlns:p14="http://schemas.microsoft.com/office/powerpoint/2010/main" val="235890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28600"/>
            <a:ext cx="8636001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1399032"/>
          </a:xfrm>
        </p:spPr>
        <p:txBody>
          <a:bodyPr/>
          <a:lstStyle/>
          <a:p>
            <a:pPr algn="ctr"/>
            <a:r>
              <a:rPr lang="en-US" b="1" dirty="0" smtClean="0"/>
              <a:t>Program Celebrations for Teachers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Teachers in every content area are teaching literacy strategies weekly in conjunction with regular curriculum.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Teachers receive continued professional development training in content literacy related to new Common Core Curriculum.</a:t>
            </a:r>
          </a:p>
          <a:p>
            <a:pPr lvl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 Comprehension Strategies</a:t>
            </a:r>
          </a:p>
          <a:p>
            <a:pPr lvl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Writing/Expression Strategies </a:t>
            </a:r>
          </a:p>
          <a:p>
            <a:pPr lvl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Depth of Knowledge Training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9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1399032"/>
          </a:xfrm>
        </p:spPr>
        <p:txBody>
          <a:bodyPr/>
          <a:lstStyle/>
          <a:p>
            <a:pPr algn="ctr"/>
            <a:r>
              <a:rPr lang="en-US" b="1" dirty="0" smtClean="0"/>
              <a:t>Program Impact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07008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Student benchmark scores for the first semester exceeded district averages.</a:t>
            </a:r>
          </a:p>
          <a:p>
            <a:r>
              <a:rPr lang="en-US" b="1" dirty="0" smtClean="0"/>
              <a:t>Griffin increased our 8</a:t>
            </a:r>
            <a:r>
              <a:rPr lang="en-US" b="1" baseline="30000" dirty="0" smtClean="0"/>
              <a:t>th</a:t>
            </a:r>
            <a:r>
              <a:rPr lang="en-US" b="1" dirty="0" smtClean="0"/>
              <a:t> Grade Writing Scores by 2% overall, and showed growth in every domain</a:t>
            </a:r>
          </a:p>
          <a:p>
            <a:r>
              <a:rPr lang="en-US" b="1" dirty="0" smtClean="0"/>
              <a:t>Griffin’s (preliminary) CRCT scores reflect gains in every content area</a:t>
            </a:r>
          </a:p>
          <a:p>
            <a:pPr lvl="1"/>
            <a:r>
              <a:rPr lang="en-US" b="1" dirty="0" smtClean="0"/>
              <a:t>2.1% in ELA</a:t>
            </a:r>
          </a:p>
          <a:p>
            <a:pPr lvl="1"/>
            <a:r>
              <a:rPr lang="en-US" b="1" dirty="0" smtClean="0"/>
              <a:t>2.0% in Math</a:t>
            </a:r>
          </a:p>
          <a:p>
            <a:pPr lvl="1"/>
            <a:r>
              <a:rPr lang="en-US" b="1" dirty="0" smtClean="0"/>
              <a:t>6.9% in Science</a:t>
            </a:r>
          </a:p>
          <a:p>
            <a:pPr lvl="1"/>
            <a:r>
              <a:rPr lang="en-US" b="1" dirty="0" smtClean="0"/>
              <a:t>9.5% in Social Studies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606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5562600" cy="1399032"/>
          </a:xfrm>
        </p:spPr>
        <p:txBody>
          <a:bodyPr/>
          <a:lstStyle/>
          <a:p>
            <a:r>
              <a:rPr lang="en-US" b="1" dirty="0" smtClean="0"/>
              <a:t>D.R.A.W. In Action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49829"/>
            <a:ext cx="4221480" cy="23745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03166"/>
            <a:ext cx="4221480" cy="2518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48" y="4103166"/>
            <a:ext cx="4182533" cy="25180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49828"/>
            <a:ext cx="4221482" cy="237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68" y="0"/>
            <a:ext cx="5562600" cy="1399032"/>
          </a:xfrm>
        </p:spPr>
        <p:txBody>
          <a:bodyPr/>
          <a:lstStyle/>
          <a:p>
            <a:r>
              <a:rPr lang="en-US" b="1" dirty="0" smtClean="0"/>
              <a:t>D.R.A.W. In Action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8" y="1371600"/>
            <a:ext cx="4334933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71600"/>
            <a:ext cx="4334932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962400"/>
            <a:ext cx="4597402" cy="258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410200" cy="1399032"/>
          </a:xfrm>
        </p:spPr>
        <p:txBody>
          <a:bodyPr/>
          <a:lstStyle/>
          <a:p>
            <a:r>
              <a:rPr lang="en-US" b="1" dirty="0" smtClean="0"/>
              <a:t>D.R.A.W. In Action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8280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5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2657"/>
            <a:ext cx="5486400" cy="1034143"/>
          </a:xfrm>
        </p:spPr>
        <p:txBody>
          <a:bodyPr/>
          <a:lstStyle/>
          <a:p>
            <a:r>
              <a:rPr lang="en-US" b="1" dirty="0" smtClean="0"/>
              <a:t>D.R.A.W. In Action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8"/>
          <a:stretch/>
        </p:blipFill>
        <p:spPr>
          <a:xfrm>
            <a:off x="304800" y="812074"/>
            <a:ext cx="3936274" cy="2606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5490754" cy="30371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2" r="18192"/>
          <a:stretch/>
        </p:blipFill>
        <p:spPr>
          <a:xfrm>
            <a:off x="5710876" y="228600"/>
            <a:ext cx="3119383" cy="2884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2" r="76414" b="28572"/>
          <a:stretch/>
        </p:blipFill>
        <p:spPr>
          <a:xfrm>
            <a:off x="4341163" y="1366157"/>
            <a:ext cx="1204020" cy="1747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r="9263"/>
          <a:stretch/>
        </p:blipFill>
        <p:spPr>
          <a:xfrm>
            <a:off x="5796230" y="3276600"/>
            <a:ext cx="3199723" cy="305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0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595" y="-24161"/>
            <a:ext cx="4495800" cy="1018032"/>
          </a:xfrm>
        </p:spPr>
        <p:txBody>
          <a:bodyPr/>
          <a:lstStyle/>
          <a:p>
            <a:r>
              <a:rPr lang="en-US" b="1" dirty="0" smtClean="0"/>
              <a:t>Student Work</a:t>
            </a:r>
            <a:endParaRPr lang="en-US" b="1" dirty="0"/>
          </a:p>
        </p:txBody>
      </p:sp>
      <p:pic>
        <p:nvPicPr>
          <p:cNvPr id="4098" name="Picture 2" descr="C:\Users\etl13020\Dropbox\20130221_221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 r="12605" b="12255"/>
          <a:stretch/>
        </p:blipFill>
        <p:spPr bwMode="auto">
          <a:xfrm>
            <a:off x="228600" y="1066800"/>
            <a:ext cx="3429000" cy="503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19200" y="621112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From This…</a:t>
            </a:r>
            <a:endParaRPr lang="en-US" b="1" dirty="0"/>
          </a:p>
        </p:txBody>
      </p:sp>
      <p:pic>
        <p:nvPicPr>
          <p:cNvPr id="4099" name="Picture 3" descr="C:\Users\etl13020\Dropbox\20130221_2211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"/>
          <a:stretch/>
        </p:blipFill>
        <p:spPr bwMode="auto">
          <a:xfrm>
            <a:off x="4578426" y="1066802"/>
            <a:ext cx="3955973" cy="503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6000" y="6211127"/>
            <a:ext cx="114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 This!!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191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What is D.R.A.W.?	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iscussion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eading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nd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riting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64008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D.R.A.W. is the strategy GMS uses to increase student achievement by targeting literacy skills in </a:t>
            </a:r>
            <a:r>
              <a:rPr lang="en-US" b="1" i="1" dirty="0" smtClean="0">
                <a:solidFill>
                  <a:schemeClr val="bg1"/>
                </a:solidFill>
              </a:rPr>
              <a:t>every</a:t>
            </a:r>
            <a:r>
              <a:rPr lang="en-US" b="1" dirty="0" smtClean="0">
                <a:solidFill>
                  <a:schemeClr val="bg1"/>
                </a:solidFill>
              </a:rPr>
              <a:t> content area</a:t>
            </a:r>
            <a:r>
              <a:rPr lang="en-US" b="1" dirty="0" smtClean="0">
                <a:solidFill>
                  <a:schemeClr val="bg1"/>
                </a:solidFill>
              </a:rPr>
              <a:t>.  Blackboard supports D.R.A.W. in many ways.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t="7619" r="6000" b="9715"/>
          <a:stretch/>
        </p:blipFill>
        <p:spPr bwMode="auto">
          <a:xfrm>
            <a:off x="4813593" y="1600200"/>
            <a:ext cx="3557521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23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191000" cy="1045029"/>
          </a:xfrm>
        </p:spPr>
        <p:txBody>
          <a:bodyPr/>
          <a:lstStyle/>
          <a:p>
            <a:r>
              <a:rPr lang="en-US" b="1" dirty="0" smtClean="0"/>
              <a:t>Student Work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0" r="23586"/>
          <a:stretch/>
        </p:blipFill>
        <p:spPr>
          <a:xfrm>
            <a:off x="1741714" y="838200"/>
            <a:ext cx="5562600" cy="58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2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2657"/>
            <a:ext cx="4343400" cy="1399032"/>
          </a:xfrm>
        </p:spPr>
        <p:txBody>
          <a:bodyPr/>
          <a:lstStyle/>
          <a:p>
            <a:r>
              <a:rPr lang="en-US" b="1" dirty="0" smtClean="0"/>
              <a:t>Student Work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4" t="2712" r="24516"/>
          <a:stretch/>
        </p:blipFill>
        <p:spPr>
          <a:xfrm>
            <a:off x="195943" y="1585118"/>
            <a:ext cx="4114800" cy="4572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"/>
            <a:ext cx="4525963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229" y="3418114"/>
            <a:ext cx="4340225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15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andMEdPost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639"/>
            <a:ext cx="9144000" cy="6361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727812"/>
            <a:ext cx="1816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  <a:hlinkClick r:id="rId3"/>
              </a:rPr>
              <a:t>www.kennesaw.edu/itecmed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0803" y="3946791"/>
            <a:ext cx="17588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00" dirty="0">
                <a:solidFill>
                  <a:prstClr val="black"/>
                </a:solidFill>
                <a:latin typeface="Georgia"/>
                <a:cs typeface="Georgia"/>
                <a:hlinkClick r:id="rId4"/>
              </a:rPr>
              <a:t>www.kennesaw.edu/iteceds</a:t>
            </a:r>
            <a:endParaRPr lang="en-US" sz="1000" dirty="0">
              <a:solidFill>
                <a:prstClr val="black"/>
              </a:solidFill>
              <a:latin typeface="Georgia"/>
              <a:cs typeface="Georg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7616" y="5405313"/>
            <a:ext cx="21980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00" dirty="0">
                <a:solidFill>
                  <a:prstClr val="black"/>
                </a:solidFill>
                <a:latin typeface="Georgia"/>
                <a:cs typeface="Georgia"/>
                <a:hlinkClick r:id="rId5"/>
              </a:rPr>
              <a:t>www.tinyurl.com/KSU-ItecDegrees</a:t>
            </a:r>
            <a:endParaRPr lang="en-US" sz="1000" dirty="0">
              <a:solidFill>
                <a:prstClr val="black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5494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Introducing GMS’s Blackboard Learning Community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0" y="1676401"/>
            <a:ext cx="8818610" cy="4960532"/>
          </a:xfrm>
        </p:spPr>
      </p:pic>
    </p:spTree>
    <p:extLst>
      <p:ext uri="{BB962C8B-B14F-4D97-AF65-F5344CB8AC3E}">
        <p14:creationId xmlns:p14="http://schemas.microsoft.com/office/powerpoint/2010/main" val="315912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1600200"/>
          </a:xfrm>
        </p:spPr>
        <p:txBody>
          <a:bodyPr>
            <a:normAutofit/>
          </a:bodyPr>
          <a:lstStyle/>
          <a:p>
            <a:r>
              <a:rPr lang="en-US" sz="4700" b="1" dirty="0" smtClean="0"/>
              <a:t>Blackboard Supports Teachers in Many Ways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4800600"/>
          </a:xfrm>
        </p:spPr>
        <p:txBody>
          <a:bodyPr>
            <a:noAutofit/>
          </a:bodyPr>
          <a:lstStyle/>
          <a:p>
            <a:pPr lvl="1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Library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Resources</a:t>
            </a:r>
          </a:p>
          <a:p>
            <a:pPr lvl="2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Websites</a:t>
            </a:r>
          </a:p>
          <a:p>
            <a:pPr lvl="2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Leveled Articles</a:t>
            </a:r>
          </a:p>
          <a:p>
            <a:pPr lvl="2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Strategies</a:t>
            </a:r>
          </a:p>
          <a:p>
            <a:pPr lvl="2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Units of Study</a:t>
            </a:r>
          </a:p>
          <a:p>
            <a:pPr lvl="2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Teacher Features</a:t>
            </a:r>
          </a:p>
          <a:p>
            <a:pPr lvl="1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through Grade level Wikis</a:t>
            </a:r>
          </a:p>
          <a:p>
            <a:pPr lvl="2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Plans</a:t>
            </a:r>
          </a:p>
          <a:p>
            <a:pPr lvl="2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Team Meeting Minutes</a:t>
            </a:r>
          </a:p>
          <a:p>
            <a:pPr lvl="2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Interdisciplinary Planning and sharing of ideas</a:t>
            </a:r>
          </a:p>
          <a:p>
            <a:pPr lvl="2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136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" y="228600"/>
            <a:ext cx="8229600" cy="1676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NEED:  </a:t>
            </a:r>
            <a:br>
              <a:rPr lang="en-US" b="1" dirty="0" smtClean="0"/>
            </a:br>
            <a:r>
              <a:rPr lang="en-US" b="1" dirty="0" smtClean="0"/>
              <a:t>1)  </a:t>
            </a:r>
            <a:r>
              <a:rPr lang="en-US" b="1" dirty="0" smtClean="0"/>
              <a:t>Bridging </a:t>
            </a:r>
            <a:r>
              <a:rPr lang="en-US" b="1" dirty="0" smtClean="0"/>
              <a:t>Common Core </a:t>
            </a:r>
            <a:r>
              <a:rPr lang="en-US" b="1" dirty="0" smtClean="0"/>
              <a:t>			Achievement </a:t>
            </a:r>
            <a:r>
              <a:rPr lang="en-US" b="1" dirty="0" smtClean="0"/>
              <a:t>Gap”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788426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Literacy competence across all content areas is critical to a student’s success with Common Core rigor.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Practicing content literacy strategies will help bridge the gap between what students can do now and what is expected of them with the Common Core curriculum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Blackboard is the mechanism to give teachers what they need for resources and collaboration.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512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Introducing Blackboard’s Common Core Resources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6400"/>
            <a:ext cx="8839200" cy="5105400"/>
          </a:xfrm>
        </p:spPr>
      </p:pic>
    </p:spTree>
    <p:extLst>
      <p:ext uri="{BB962C8B-B14F-4D97-AF65-F5344CB8AC3E}">
        <p14:creationId xmlns:p14="http://schemas.microsoft.com/office/powerpoint/2010/main" val="152405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6194"/>
            <a:ext cx="8763000" cy="618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5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56130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NEED:  </a:t>
            </a:r>
            <a:br>
              <a:rPr lang="en-US" b="1" dirty="0" smtClean="0"/>
            </a:br>
            <a:r>
              <a:rPr lang="en-US" b="1" dirty="0" smtClean="0"/>
              <a:t>2) Providing a Place for 			    Literacy Collaboration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581400"/>
          </a:xfrm>
        </p:spPr>
        <p:txBody>
          <a:bodyPr/>
          <a:lstStyle/>
          <a:p>
            <a:r>
              <a:rPr lang="en-US" b="1" dirty="0" smtClean="0"/>
              <a:t>Teachers can share lesson plans and ideas related to school-wide literacy initiative</a:t>
            </a:r>
          </a:p>
          <a:p>
            <a:r>
              <a:rPr lang="en-US" b="1" dirty="0" smtClean="0"/>
              <a:t>Teachers can discuss planning issues</a:t>
            </a:r>
          </a:p>
          <a:p>
            <a:r>
              <a:rPr lang="en-US" b="1" dirty="0" smtClean="0"/>
              <a:t>Teachers can share strategies for best practices in literacy.</a:t>
            </a:r>
          </a:p>
        </p:txBody>
      </p:sp>
    </p:spTree>
    <p:extLst>
      <p:ext uri="{BB962C8B-B14F-4D97-AF65-F5344CB8AC3E}">
        <p14:creationId xmlns:p14="http://schemas.microsoft.com/office/powerpoint/2010/main" val="392054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Introducing Blackboard’s D.R.A.W. Initiative Resources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0200"/>
            <a:ext cx="8991600" cy="5105400"/>
          </a:xfrm>
        </p:spPr>
      </p:pic>
    </p:spTree>
    <p:extLst>
      <p:ext uri="{BB962C8B-B14F-4D97-AF65-F5344CB8AC3E}">
        <p14:creationId xmlns:p14="http://schemas.microsoft.com/office/powerpoint/2010/main" val="11567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RespondQuestion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RespondGraph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erve">
  <a:themeElements>
    <a:clrScheme name="Custom 1">
      <a:dk1>
        <a:srgbClr val="FFFFFF"/>
      </a:dk1>
      <a:lt1>
        <a:srgbClr val="FFFFFF"/>
      </a:lt1>
      <a:dk2>
        <a:srgbClr val="00194F"/>
      </a:dk2>
      <a:lt2>
        <a:srgbClr val="00194F"/>
      </a:lt2>
      <a:accent1>
        <a:srgbClr val="FFFFFF"/>
      </a:accent1>
      <a:accent2>
        <a:srgbClr val="F2F2F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2676"/>
      </a:hlink>
      <a:folHlink>
        <a:srgbClr val="002676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Verve">
  <a:themeElements>
    <a:clrScheme name="Custom 1">
      <a:dk1>
        <a:srgbClr val="FFFFFF"/>
      </a:dk1>
      <a:lt1>
        <a:srgbClr val="FFFFFF"/>
      </a:lt1>
      <a:dk2>
        <a:srgbClr val="00194F"/>
      </a:dk2>
      <a:lt2>
        <a:srgbClr val="00194F"/>
      </a:lt2>
      <a:accent1>
        <a:srgbClr val="FFFFFF"/>
      </a:accent1>
      <a:accent2>
        <a:srgbClr val="F2F2F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2676"/>
      </a:hlink>
      <a:folHlink>
        <a:srgbClr val="002676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Verve">
  <a:themeElements>
    <a:clrScheme name="Custom 1">
      <a:dk1>
        <a:srgbClr val="FFFFFF"/>
      </a:dk1>
      <a:lt1>
        <a:srgbClr val="FFFFFF"/>
      </a:lt1>
      <a:dk2>
        <a:srgbClr val="00194F"/>
      </a:dk2>
      <a:lt2>
        <a:srgbClr val="00194F"/>
      </a:lt2>
      <a:accent1>
        <a:srgbClr val="FFFFFF"/>
      </a:accent1>
      <a:accent2>
        <a:srgbClr val="F2F2F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2676"/>
      </a:hlink>
      <a:folHlink>
        <a:srgbClr val="002676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5FFD1"/>
      </a:hlink>
      <a:folHlink>
        <a:srgbClr val="F3E76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3546</TotalTime>
  <Words>341</Words>
  <Application>Microsoft Office PowerPoint</Application>
  <PresentationFormat>On-screen Show (4:3)</PresentationFormat>
  <Paragraphs>62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iRespondQuestionMaster</vt:lpstr>
      <vt:lpstr>iRespondGraphMaster</vt:lpstr>
      <vt:lpstr>1_Verve</vt:lpstr>
      <vt:lpstr>Verve</vt:lpstr>
      <vt:lpstr>2_Verve</vt:lpstr>
      <vt:lpstr>Office Theme</vt:lpstr>
      <vt:lpstr>“D.R.A.W.” for Literacy Using “Blackboard”</vt:lpstr>
      <vt:lpstr>What is D.R.A.W.? </vt:lpstr>
      <vt:lpstr>Introducing GMS’s Blackboard Learning Community</vt:lpstr>
      <vt:lpstr>Blackboard Supports Teachers in Many Ways</vt:lpstr>
      <vt:lpstr>The NEED:   1)  Bridging Common Core    Achievement Gap”</vt:lpstr>
      <vt:lpstr>Introducing Blackboard’s Common Core Resources</vt:lpstr>
      <vt:lpstr>PowerPoint Presentation</vt:lpstr>
      <vt:lpstr>The NEED:   2) Providing a Place for        Literacy Collaboration</vt:lpstr>
      <vt:lpstr>Introducing Blackboard’s D.R.A.W. Initiative Resources</vt:lpstr>
      <vt:lpstr>PowerPoint Presentation</vt:lpstr>
      <vt:lpstr>The NEED:   3) Providing a Place for Data                              Dialogue</vt:lpstr>
      <vt:lpstr>PowerPoint Presentation</vt:lpstr>
      <vt:lpstr>Program Celebrations for Teachers</vt:lpstr>
      <vt:lpstr>Program Impact</vt:lpstr>
      <vt:lpstr>D.R.A.W. In Action</vt:lpstr>
      <vt:lpstr>D.R.A.W. In Action</vt:lpstr>
      <vt:lpstr>D.R.A.W. In Action</vt:lpstr>
      <vt:lpstr>D.R.A.W. In Action</vt:lpstr>
      <vt:lpstr>Student Work</vt:lpstr>
      <vt:lpstr>Student Work</vt:lpstr>
      <vt:lpstr>Student Work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GRIFFIN MIDDLE SCHOOL</dc:title>
  <dc:creator>Tracy Efaw</dc:creator>
  <cp:lastModifiedBy>Tracy Efaw</cp:lastModifiedBy>
  <cp:revision>36</cp:revision>
  <dcterms:created xsi:type="dcterms:W3CDTF">2013-02-21T00:38:35Z</dcterms:created>
  <dcterms:modified xsi:type="dcterms:W3CDTF">2013-07-02T01:16:43Z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eepGraph">
    <vt:bool>false</vt:bool>
  </property>
  <property fmtid="{D5CDD505-2E9C-101B-9397-08002B2CF9AE}" pid="3" name="AutoReflect">
    <vt:bool>false</vt:bool>
  </property>
</Properties>
</file>